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4"/>
  </p:sldMasterIdLst>
  <p:notesMasterIdLst>
    <p:notesMasterId r:id="rId31"/>
  </p:notesMasterIdLst>
  <p:handoutMasterIdLst>
    <p:handoutMasterId r:id="rId32"/>
  </p:handoutMasterIdLst>
  <p:sldIdLst>
    <p:sldId id="455" r:id="rId5"/>
    <p:sldId id="503" r:id="rId6"/>
    <p:sldId id="463" r:id="rId7"/>
    <p:sldId id="497" r:id="rId8"/>
    <p:sldId id="507" r:id="rId9"/>
    <p:sldId id="464" r:id="rId10"/>
    <p:sldId id="466" r:id="rId11"/>
    <p:sldId id="505" r:id="rId12"/>
    <p:sldId id="501" r:id="rId13"/>
    <p:sldId id="502" r:id="rId14"/>
    <p:sldId id="477" r:id="rId15"/>
    <p:sldId id="478" r:id="rId16"/>
    <p:sldId id="480" r:id="rId17"/>
    <p:sldId id="481" r:id="rId18"/>
    <p:sldId id="506" r:id="rId19"/>
    <p:sldId id="484" r:id="rId20"/>
    <p:sldId id="487" r:id="rId21"/>
    <p:sldId id="490" r:id="rId22"/>
    <p:sldId id="500" r:id="rId23"/>
    <p:sldId id="496" r:id="rId24"/>
    <p:sldId id="508" r:id="rId25"/>
    <p:sldId id="515" r:id="rId26"/>
    <p:sldId id="509" r:id="rId27"/>
    <p:sldId id="510" r:id="rId28"/>
    <p:sldId id="512" r:id="rId29"/>
    <p:sldId id="513" r:id="rId30"/>
  </p:sldIdLst>
  <p:sldSz cx="9144000" cy="6858000" type="screen4x3"/>
  <p:notesSz cx="6881813" cy="9296400"/>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anie Horn" initials="SH" lastIdx="3" clrIdx="0"/>
  <p:cmAuthor id="1" name="Sherri" initials="S" lastIdx="4" clrIdx="1">
    <p:extLst/>
  </p:cmAuthor>
  <p:cmAuthor id="2" name="Ashley Mayo" initials="AM" lastIdx="4"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23" autoAdjust="0"/>
  </p:normalViewPr>
  <p:slideViewPr>
    <p:cSldViewPr snapToGrid="0">
      <p:cViewPr>
        <p:scale>
          <a:sx n="70" d="100"/>
          <a:sy n="70" d="100"/>
        </p:scale>
        <p:origin x="-1374"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DEB098-9A84-4808-A9F3-E48D1BD5E680}" type="doc">
      <dgm:prSet loTypeId="urn:microsoft.com/office/officeart/2005/8/layout/cycle5" loCatId="cycle" qsTypeId="urn:microsoft.com/office/officeart/2005/8/quickstyle/simple1#1" qsCatId="simple" csTypeId="urn:microsoft.com/office/officeart/2005/8/colors/accent1_2#1" csCatId="accent1" phldr="1"/>
      <dgm:spPr/>
      <dgm:t>
        <a:bodyPr/>
        <a:lstStyle/>
        <a:p>
          <a:endParaRPr lang="en-US"/>
        </a:p>
      </dgm:t>
    </dgm:pt>
    <dgm:pt modelId="{2885E8BB-2579-48C6-905F-7DA8CFDD127B}">
      <dgm:prSet phldrT="[Text]"/>
      <dgm:spPr/>
      <dgm:t>
        <a:bodyPr/>
        <a:lstStyle/>
        <a:p>
          <a:r>
            <a:rPr lang="en-US" dirty="0" smtClean="0"/>
            <a:t>Site submits query</a:t>
          </a:r>
          <a:endParaRPr lang="en-US" dirty="0"/>
        </a:p>
      </dgm:t>
    </dgm:pt>
    <dgm:pt modelId="{ECF41C5D-C469-4CF7-AF7E-A8CEABF1603D}" type="parTrans" cxnId="{CC59B7F4-E5F3-4C14-9895-54B7BF4A1DF4}">
      <dgm:prSet/>
      <dgm:spPr/>
      <dgm:t>
        <a:bodyPr/>
        <a:lstStyle/>
        <a:p>
          <a:endParaRPr lang="en-US"/>
        </a:p>
      </dgm:t>
    </dgm:pt>
    <dgm:pt modelId="{28550759-1CC6-4E14-B138-6192FAE841D3}" type="sibTrans" cxnId="{CC59B7F4-E5F3-4C14-9895-54B7BF4A1DF4}">
      <dgm:prSet/>
      <dgm:spPr/>
      <dgm:t>
        <a:bodyPr/>
        <a:lstStyle/>
        <a:p>
          <a:endParaRPr lang="en-US"/>
        </a:p>
      </dgm:t>
    </dgm:pt>
    <dgm:pt modelId="{3455BC1A-1FF5-48FC-A7E7-36E1F9B46A15}">
      <dgm:prSet phldrT="[Text]"/>
      <dgm:spPr/>
      <dgm:t>
        <a:bodyPr/>
        <a:lstStyle/>
        <a:p>
          <a:r>
            <a:rPr lang="en-US" dirty="0" smtClean="0"/>
            <a:t>PSPs draft response</a:t>
          </a:r>
          <a:endParaRPr lang="en-US" dirty="0"/>
        </a:p>
      </dgm:t>
    </dgm:pt>
    <dgm:pt modelId="{032E6CF5-98F1-4C09-B800-ED329D3DA904}" type="parTrans" cxnId="{FE0AFAE4-9785-438C-90ED-BBB51AFD4663}">
      <dgm:prSet/>
      <dgm:spPr/>
      <dgm:t>
        <a:bodyPr/>
        <a:lstStyle/>
        <a:p>
          <a:endParaRPr lang="en-US"/>
        </a:p>
      </dgm:t>
    </dgm:pt>
    <dgm:pt modelId="{2955FD7E-A605-442C-88A4-5A2F4ADC9D68}" type="sibTrans" cxnId="{FE0AFAE4-9785-438C-90ED-BBB51AFD4663}">
      <dgm:prSet/>
      <dgm:spPr/>
      <dgm:t>
        <a:bodyPr/>
        <a:lstStyle/>
        <a:p>
          <a:endParaRPr lang="en-US"/>
        </a:p>
      </dgm:t>
    </dgm:pt>
    <dgm:pt modelId="{28E9B1D1-E9D3-4570-8A0D-A6B92E896E56}">
      <dgm:prSet phldrT="[Text]"/>
      <dgm:spPr/>
      <dgm:t>
        <a:bodyPr/>
        <a:lstStyle/>
        <a:p>
          <a:r>
            <a:rPr lang="en-US" dirty="0" smtClean="0"/>
            <a:t>PSRT comments</a:t>
          </a:r>
          <a:endParaRPr lang="en-US" dirty="0"/>
        </a:p>
      </dgm:t>
    </dgm:pt>
    <dgm:pt modelId="{D46702A1-7307-40C6-8A29-3BB8F9E7F217}" type="parTrans" cxnId="{E535B8B3-6E8C-4D3F-98A7-0F73A0EE7F51}">
      <dgm:prSet/>
      <dgm:spPr/>
      <dgm:t>
        <a:bodyPr/>
        <a:lstStyle/>
        <a:p>
          <a:endParaRPr lang="en-US"/>
        </a:p>
      </dgm:t>
    </dgm:pt>
    <dgm:pt modelId="{99E49B30-5190-4EAF-8F95-0563735BC569}" type="sibTrans" cxnId="{E535B8B3-6E8C-4D3F-98A7-0F73A0EE7F51}">
      <dgm:prSet/>
      <dgm:spPr/>
      <dgm:t>
        <a:bodyPr/>
        <a:lstStyle/>
        <a:p>
          <a:endParaRPr lang="en-US"/>
        </a:p>
      </dgm:t>
    </dgm:pt>
    <dgm:pt modelId="{F7E973BC-ABD7-44AE-A287-EEFEADF5E95D}">
      <dgm:prSet phldrT="[Text]"/>
      <dgm:spPr/>
      <dgm:t>
        <a:bodyPr/>
        <a:lstStyle/>
        <a:p>
          <a:r>
            <a:rPr lang="en-US" dirty="0" smtClean="0"/>
            <a:t>PSPs finalize response</a:t>
          </a:r>
          <a:endParaRPr lang="en-US" dirty="0"/>
        </a:p>
      </dgm:t>
    </dgm:pt>
    <dgm:pt modelId="{AAE9AC35-41C3-45AC-8A20-769B3B183476}" type="parTrans" cxnId="{65D8D484-F745-47AC-8A94-2A5640946EAC}">
      <dgm:prSet/>
      <dgm:spPr/>
      <dgm:t>
        <a:bodyPr/>
        <a:lstStyle/>
        <a:p>
          <a:endParaRPr lang="en-US"/>
        </a:p>
      </dgm:t>
    </dgm:pt>
    <dgm:pt modelId="{B8B77350-A9EF-4078-833E-9986DDB09DB4}" type="sibTrans" cxnId="{65D8D484-F745-47AC-8A94-2A5640946EAC}">
      <dgm:prSet/>
      <dgm:spPr/>
      <dgm:t>
        <a:bodyPr/>
        <a:lstStyle/>
        <a:p>
          <a:endParaRPr lang="en-US"/>
        </a:p>
      </dgm:t>
    </dgm:pt>
    <dgm:pt modelId="{F027CCDF-0B52-4726-AEE4-E827D18768FB}">
      <dgm:prSet phldrT="[Text]"/>
      <dgm:spPr/>
      <dgm:t>
        <a:bodyPr/>
        <a:lstStyle/>
        <a:p>
          <a:r>
            <a:rPr lang="en-US" dirty="0" smtClean="0"/>
            <a:t>Response back to site</a:t>
          </a:r>
          <a:endParaRPr lang="en-US" dirty="0"/>
        </a:p>
      </dgm:t>
    </dgm:pt>
    <dgm:pt modelId="{1C770CC6-2552-4B11-AE05-D2CBE0E0C31C}" type="parTrans" cxnId="{2F522E3C-7D68-437D-B26B-6A27C21B28A6}">
      <dgm:prSet/>
      <dgm:spPr/>
      <dgm:t>
        <a:bodyPr/>
        <a:lstStyle/>
        <a:p>
          <a:endParaRPr lang="en-US"/>
        </a:p>
      </dgm:t>
    </dgm:pt>
    <dgm:pt modelId="{46465FDA-4F75-4602-B8BA-53531A2B1402}" type="sibTrans" cxnId="{2F522E3C-7D68-437D-B26B-6A27C21B28A6}">
      <dgm:prSet/>
      <dgm:spPr/>
      <dgm:t>
        <a:bodyPr/>
        <a:lstStyle/>
        <a:p>
          <a:endParaRPr lang="en-US"/>
        </a:p>
      </dgm:t>
    </dgm:pt>
    <dgm:pt modelId="{9A3768AC-4BF2-431C-98D2-AF06E68C0C5E}" type="pres">
      <dgm:prSet presAssocID="{70DEB098-9A84-4808-A9F3-E48D1BD5E680}" presName="cycle" presStyleCnt="0">
        <dgm:presLayoutVars>
          <dgm:dir/>
          <dgm:resizeHandles val="exact"/>
        </dgm:presLayoutVars>
      </dgm:prSet>
      <dgm:spPr/>
      <dgm:t>
        <a:bodyPr/>
        <a:lstStyle/>
        <a:p>
          <a:endParaRPr lang="en-US"/>
        </a:p>
      </dgm:t>
    </dgm:pt>
    <dgm:pt modelId="{A796F7E8-8DDA-4A1D-BFF0-287840FADD4E}" type="pres">
      <dgm:prSet presAssocID="{2885E8BB-2579-48C6-905F-7DA8CFDD127B}" presName="node" presStyleLbl="node1" presStyleIdx="0" presStyleCnt="5">
        <dgm:presLayoutVars>
          <dgm:bulletEnabled val="1"/>
        </dgm:presLayoutVars>
      </dgm:prSet>
      <dgm:spPr/>
      <dgm:t>
        <a:bodyPr/>
        <a:lstStyle/>
        <a:p>
          <a:endParaRPr lang="en-US"/>
        </a:p>
      </dgm:t>
    </dgm:pt>
    <dgm:pt modelId="{38CC47C6-E18A-4415-938C-A74309D634B2}" type="pres">
      <dgm:prSet presAssocID="{2885E8BB-2579-48C6-905F-7DA8CFDD127B}" presName="spNode" presStyleCnt="0"/>
      <dgm:spPr/>
    </dgm:pt>
    <dgm:pt modelId="{B3182B60-3398-4563-84AA-707B8E5EF7DE}" type="pres">
      <dgm:prSet presAssocID="{28550759-1CC6-4E14-B138-6192FAE841D3}" presName="sibTrans" presStyleLbl="sibTrans1D1" presStyleIdx="0" presStyleCnt="5"/>
      <dgm:spPr/>
      <dgm:t>
        <a:bodyPr/>
        <a:lstStyle/>
        <a:p>
          <a:endParaRPr lang="en-US"/>
        </a:p>
      </dgm:t>
    </dgm:pt>
    <dgm:pt modelId="{0EB3698C-BFD9-405C-A5BE-FD4E693F92F8}" type="pres">
      <dgm:prSet presAssocID="{3455BC1A-1FF5-48FC-A7E7-36E1F9B46A15}" presName="node" presStyleLbl="node1" presStyleIdx="1" presStyleCnt="5">
        <dgm:presLayoutVars>
          <dgm:bulletEnabled val="1"/>
        </dgm:presLayoutVars>
      </dgm:prSet>
      <dgm:spPr/>
      <dgm:t>
        <a:bodyPr/>
        <a:lstStyle/>
        <a:p>
          <a:endParaRPr lang="en-US"/>
        </a:p>
      </dgm:t>
    </dgm:pt>
    <dgm:pt modelId="{A9043346-1EF0-4398-82F8-0F36E9E0A704}" type="pres">
      <dgm:prSet presAssocID="{3455BC1A-1FF5-48FC-A7E7-36E1F9B46A15}" presName="spNode" presStyleCnt="0"/>
      <dgm:spPr/>
    </dgm:pt>
    <dgm:pt modelId="{DDA51178-BAD0-4B41-8A4F-28BF6F637050}" type="pres">
      <dgm:prSet presAssocID="{2955FD7E-A605-442C-88A4-5A2F4ADC9D68}" presName="sibTrans" presStyleLbl="sibTrans1D1" presStyleIdx="1" presStyleCnt="5"/>
      <dgm:spPr/>
      <dgm:t>
        <a:bodyPr/>
        <a:lstStyle/>
        <a:p>
          <a:endParaRPr lang="en-US"/>
        </a:p>
      </dgm:t>
    </dgm:pt>
    <dgm:pt modelId="{A20ADB45-3C0A-46BE-B5B4-C2E23021C905}" type="pres">
      <dgm:prSet presAssocID="{28E9B1D1-E9D3-4570-8A0D-A6B92E896E56}" presName="node" presStyleLbl="node1" presStyleIdx="2" presStyleCnt="5">
        <dgm:presLayoutVars>
          <dgm:bulletEnabled val="1"/>
        </dgm:presLayoutVars>
      </dgm:prSet>
      <dgm:spPr/>
      <dgm:t>
        <a:bodyPr/>
        <a:lstStyle/>
        <a:p>
          <a:endParaRPr lang="en-US"/>
        </a:p>
      </dgm:t>
    </dgm:pt>
    <dgm:pt modelId="{AC49B044-D95B-44A3-8866-CD6BAFB72D03}" type="pres">
      <dgm:prSet presAssocID="{28E9B1D1-E9D3-4570-8A0D-A6B92E896E56}" presName="spNode" presStyleCnt="0"/>
      <dgm:spPr/>
    </dgm:pt>
    <dgm:pt modelId="{80165F40-520C-43DC-A25F-CF53C8CE154A}" type="pres">
      <dgm:prSet presAssocID="{99E49B30-5190-4EAF-8F95-0563735BC569}" presName="sibTrans" presStyleLbl="sibTrans1D1" presStyleIdx="2" presStyleCnt="5"/>
      <dgm:spPr/>
      <dgm:t>
        <a:bodyPr/>
        <a:lstStyle/>
        <a:p>
          <a:endParaRPr lang="en-US"/>
        </a:p>
      </dgm:t>
    </dgm:pt>
    <dgm:pt modelId="{A73784C7-1826-40CB-A2EA-9C7E53D3A0FA}" type="pres">
      <dgm:prSet presAssocID="{F7E973BC-ABD7-44AE-A287-EEFEADF5E95D}" presName="node" presStyleLbl="node1" presStyleIdx="3" presStyleCnt="5">
        <dgm:presLayoutVars>
          <dgm:bulletEnabled val="1"/>
        </dgm:presLayoutVars>
      </dgm:prSet>
      <dgm:spPr/>
      <dgm:t>
        <a:bodyPr/>
        <a:lstStyle/>
        <a:p>
          <a:endParaRPr lang="en-US"/>
        </a:p>
      </dgm:t>
    </dgm:pt>
    <dgm:pt modelId="{8D180BCD-67DD-4C0C-BBC9-F89EFA5CBAF9}" type="pres">
      <dgm:prSet presAssocID="{F7E973BC-ABD7-44AE-A287-EEFEADF5E95D}" presName="spNode" presStyleCnt="0"/>
      <dgm:spPr/>
    </dgm:pt>
    <dgm:pt modelId="{36FFCEB7-03D5-49CA-BC06-980626FE9A77}" type="pres">
      <dgm:prSet presAssocID="{B8B77350-A9EF-4078-833E-9986DDB09DB4}" presName="sibTrans" presStyleLbl="sibTrans1D1" presStyleIdx="3" presStyleCnt="5"/>
      <dgm:spPr/>
      <dgm:t>
        <a:bodyPr/>
        <a:lstStyle/>
        <a:p>
          <a:endParaRPr lang="en-US"/>
        </a:p>
      </dgm:t>
    </dgm:pt>
    <dgm:pt modelId="{DA8ADC69-1B97-401A-8B1C-49C88AF25D48}" type="pres">
      <dgm:prSet presAssocID="{F027CCDF-0B52-4726-AEE4-E827D18768FB}" presName="node" presStyleLbl="node1" presStyleIdx="4" presStyleCnt="5">
        <dgm:presLayoutVars>
          <dgm:bulletEnabled val="1"/>
        </dgm:presLayoutVars>
      </dgm:prSet>
      <dgm:spPr/>
      <dgm:t>
        <a:bodyPr/>
        <a:lstStyle/>
        <a:p>
          <a:endParaRPr lang="en-US"/>
        </a:p>
      </dgm:t>
    </dgm:pt>
    <dgm:pt modelId="{67926F8B-FB5F-4B25-8838-7608B0BAB2DB}" type="pres">
      <dgm:prSet presAssocID="{F027CCDF-0B52-4726-AEE4-E827D18768FB}" presName="spNode" presStyleCnt="0"/>
      <dgm:spPr/>
    </dgm:pt>
    <dgm:pt modelId="{924065DC-FE7F-40F2-ACF5-51D8E2E9633A}" type="pres">
      <dgm:prSet presAssocID="{46465FDA-4F75-4602-B8BA-53531A2B1402}" presName="sibTrans" presStyleLbl="sibTrans1D1" presStyleIdx="4" presStyleCnt="5"/>
      <dgm:spPr/>
      <dgm:t>
        <a:bodyPr/>
        <a:lstStyle/>
        <a:p>
          <a:endParaRPr lang="en-US"/>
        </a:p>
      </dgm:t>
    </dgm:pt>
  </dgm:ptLst>
  <dgm:cxnLst>
    <dgm:cxn modelId="{2F522E3C-7D68-437D-B26B-6A27C21B28A6}" srcId="{70DEB098-9A84-4808-A9F3-E48D1BD5E680}" destId="{F027CCDF-0B52-4726-AEE4-E827D18768FB}" srcOrd="4" destOrd="0" parTransId="{1C770CC6-2552-4B11-AE05-D2CBE0E0C31C}" sibTransId="{46465FDA-4F75-4602-B8BA-53531A2B1402}"/>
    <dgm:cxn modelId="{477611E6-435A-4036-A2A5-E13FB6EB3089}" type="presOf" srcId="{F027CCDF-0B52-4726-AEE4-E827D18768FB}" destId="{DA8ADC69-1B97-401A-8B1C-49C88AF25D48}" srcOrd="0" destOrd="0" presId="urn:microsoft.com/office/officeart/2005/8/layout/cycle5"/>
    <dgm:cxn modelId="{0739FA9A-0A99-4D73-ABCE-C4421675047F}" type="presOf" srcId="{70DEB098-9A84-4808-A9F3-E48D1BD5E680}" destId="{9A3768AC-4BF2-431C-98D2-AF06E68C0C5E}" srcOrd="0" destOrd="0" presId="urn:microsoft.com/office/officeart/2005/8/layout/cycle5"/>
    <dgm:cxn modelId="{179F2C70-0306-40DA-96A6-B6118EC53000}" type="presOf" srcId="{28E9B1D1-E9D3-4570-8A0D-A6B92E896E56}" destId="{A20ADB45-3C0A-46BE-B5B4-C2E23021C905}" srcOrd="0" destOrd="0" presId="urn:microsoft.com/office/officeart/2005/8/layout/cycle5"/>
    <dgm:cxn modelId="{E535B8B3-6E8C-4D3F-98A7-0F73A0EE7F51}" srcId="{70DEB098-9A84-4808-A9F3-E48D1BD5E680}" destId="{28E9B1D1-E9D3-4570-8A0D-A6B92E896E56}" srcOrd="2" destOrd="0" parTransId="{D46702A1-7307-40C6-8A29-3BB8F9E7F217}" sibTransId="{99E49B30-5190-4EAF-8F95-0563735BC569}"/>
    <dgm:cxn modelId="{0A200849-CFBF-4CCF-8E05-E0D4DA58FDCA}" type="presOf" srcId="{F7E973BC-ABD7-44AE-A287-EEFEADF5E95D}" destId="{A73784C7-1826-40CB-A2EA-9C7E53D3A0FA}" srcOrd="0" destOrd="0" presId="urn:microsoft.com/office/officeart/2005/8/layout/cycle5"/>
    <dgm:cxn modelId="{65D8D484-F745-47AC-8A94-2A5640946EAC}" srcId="{70DEB098-9A84-4808-A9F3-E48D1BD5E680}" destId="{F7E973BC-ABD7-44AE-A287-EEFEADF5E95D}" srcOrd="3" destOrd="0" parTransId="{AAE9AC35-41C3-45AC-8A20-769B3B183476}" sibTransId="{B8B77350-A9EF-4078-833E-9986DDB09DB4}"/>
    <dgm:cxn modelId="{FE0AFAE4-9785-438C-90ED-BBB51AFD4663}" srcId="{70DEB098-9A84-4808-A9F3-E48D1BD5E680}" destId="{3455BC1A-1FF5-48FC-A7E7-36E1F9B46A15}" srcOrd="1" destOrd="0" parTransId="{032E6CF5-98F1-4C09-B800-ED329D3DA904}" sibTransId="{2955FD7E-A605-442C-88A4-5A2F4ADC9D68}"/>
    <dgm:cxn modelId="{F1F1DD8A-A5FC-4AA9-9EC9-CA215BAE1663}" type="presOf" srcId="{2955FD7E-A605-442C-88A4-5A2F4ADC9D68}" destId="{DDA51178-BAD0-4B41-8A4F-28BF6F637050}" srcOrd="0" destOrd="0" presId="urn:microsoft.com/office/officeart/2005/8/layout/cycle5"/>
    <dgm:cxn modelId="{CC59B7F4-E5F3-4C14-9895-54B7BF4A1DF4}" srcId="{70DEB098-9A84-4808-A9F3-E48D1BD5E680}" destId="{2885E8BB-2579-48C6-905F-7DA8CFDD127B}" srcOrd="0" destOrd="0" parTransId="{ECF41C5D-C469-4CF7-AF7E-A8CEABF1603D}" sibTransId="{28550759-1CC6-4E14-B138-6192FAE841D3}"/>
    <dgm:cxn modelId="{569ACC2C-AF08-41F9-A521-D5C5CE1DB704}" type="presOf" srcId="{46465FDA-4F75-4602-B8BA-53531A2B1402}" destId="{924065DC-FE7F-40F2-ACF5-51D8E2E9633A}" srcOrd="0" destOrd="0" presId="urn:microsoft.com/office/officeart/2005/8/layout/cycle5"/>
    <dgm:cxn modelId="{1AEA8470-8556-4D89-A4DC-53D6B783E4AB}" type="presOf" srcId="{3455BC1A-1FF5-48FC-A7E7-36E1F9B46A15}" destId="{0EB3698C-BFD9-405C-A5BE-FD4E693F92F8}" srcOrd="0" destOrd="0" presId="urn:microsoft.com/office/officeart/2005/8/layout/cycle5"/>
    <dgm:cxn modelId="{0345F88C-1FD4-4D0B-A5ED-AF5AECCB3235}" type="presOf" srcId="{28550759-1CC6-4E14-B138-6192FAE841D3}" destId="{B3182B60-3398-4563-84AA-707B8E5EF7DE}" srcOrd="0" destOrd="0" presId="urn:microsoft.com/office/officeart/2005/8/layout/cycle5"/>
    <dgm:cxn modelId="{8B6A96A5-1FC9-4C1D-B686-40E1FF7ACA76}" type="presOf" srcId="{B8B77350-A9EF-4078-833E-9986DDB09DB4}" destId="{36FFCEB7-03D5-49CA-BC06-980626FE9A77}" srcOrd="0" destOrd="0" presId="urn:microsoft.com/office/officeart/2005/8/layout/cycle5"/>
    <dgm:cxn modelId="{772C8177-6052-4AB9-99DA-57C270BE10A6}" type="presOf" srcId="{2885E8BB-2579-48C6-905F-7DA8CFDD127B}" destId="{A796F7E8-8DDA-4A1D-BFF0-287840FADD4E}" srcOrd="0" destOrd="0" presId="urn:microsoft.com/office/officeart/2005/8/layout/cycle5"/>
    <dgm:cxn modelId="{7AA8827D-EB2E-43A4-956D-DBE8111E5AE8}" type="presOf" srcId="{99E49B30-5190-4EAF-8F95-0563735BC569}" destId="{80165F40-520C-43DC-A25F-CF53C8CE154A}" srcOrd="0" destOrd="0" presId="urn:microsoft.com/office/officeart/2005/8/layout/cycle5"/>
    <dgm:cxn modelId="{3FCBFBF6-1AAF-494D-BFCA-515922D968FC}" type="presParOf" srcId="{9A3768AC-4BF2-431C-98D2-AF06E68C0C5E}" destId="{A796F7E8-8DDA-4A1D-BFF0-287840FADD4E}" srcOrd="0" destOrd="0" presId="urn:microsoft.com/office/officeart/2005/8/layout/cycle5"/>
    <dgm:cxn modelId="{3FB300AF-5391-4768-AD5B-E512CCC02695}" type="presParOf" srcId="{9A3768AC-4BF2-431C-98D2-AF06E68C0C5E}" destId="{38CC47C6-E18A-4415-938C-A74309D634B2}" srcOrd="1" destOrd="0" presId="urn:microsoft.com/office/officeart/2005/8/layout/cycle5"/>
    <dgm:cxn modelId="{3086C26C-8253-4489-AA5F-11B51C72B5F8}" type="presParOf" srcId="{9A3768AC-4BF2-431C-98D2-AF06E68C0C5E}" destId="{B3182B60-3398-4563-84AA-707B8E5EF7DE}" srcOrd="2" destOrd="0" presId="urn:microsoft.com/office/officeart/2005/8/layout/cycle5"/>
    <dgm:cxn modelId="{5B41E36A-C5E5-4FAF-86EB-C11A59C18C11}" type="presParOf" srcId="{9A3768AC-4BF2-431C-98D2-AF06E68C0C5E}" destId="{0EB3698C-BFD9-405C-A5BE-FD4E693F92F8}" srcOrd="3" destOrd="0" presId="urn:microsoft.com/office/officeart/2005/8/layout/cycle5"/>
    <dgm:cxn modelId="{FC310F12-9C1F-40B5-B3E5-CA0B2E2829B4}" type="presParOf" srcId="{9A3768AC-4BF2-431C-98D2-AF06E68C0C5E}" destId="{A9043346-1EF0-4398-82F8-0F36E9E0A704}" srcOrd="4" destOrd="0" presId="urn:microsoft.com/office/officeart/2005/8/layout/cycle5"/>
    <dgm:cxn modelId="{A8E45A9B-A6F6-4101-A498-524EACCA31A9}" type="presParOf" srcId="{9A3768AC-4BF2-431C-98D2-AF06E68C0C5E}" destId="{DDA51178-BAD0-4B41-8A4F-28BF6F637050}" srcOrd="5" destOrd="0" presId="urn:microsoft.com/office/officeart/2005/8/layout/cycle5"/>
    <dgm:cxn modelId="{94C69382-C9CC-4EE3-A820-D533B5F09207}" type="presParOf" srcId="{9A3768AC-4BF2-431C-98D2-AF06E68C0C5E}" destId="{A20ADB45-3C0A-46BE-B5B4-C2E23021C905}" srcOrd="6" destOrd="0" presId="urn:microsoft.com/office/officeart/2005/8/layout/cycle5"/>
    <dgm:cxn modelId="{8AA48B91-4D82-4DEE-8612-C680E4D9D243}" type="presParOf" srcId="{9A3768AC-4BF2-431C-98D2-AF06E68C0C5E}" destId="{AC49B044-D95B-44A3-8866-CD6BAFB72D03}" srcOrd="7" destOrd="0" presId="urn:microsoft.com/office/officeart/2005/8/layout/cycle5"/>
    <dgm:cxn modelId="{4FB2D26A-552F-43E8-9172-13A300356CD6}" type="presParOf" srcId="{9A3768AC-4BF2-431C-98D2-AF06E68C0C5E}" destId="{80165F40-520C-43DC-A25F-CF53C8CE154A}" srcOrd="8" destOrd="0" presId="urn:microsoft.com/office/officeart/2005/8/layout/cycle5"/>
    <dgm:cxn modelId="{0CC78CBC-A78B-45D9-A52E-82F7A2F4CD89}" type="presParOf" srcId="{9A3768AC-4BF2-431C-98D2-AF06E68C0C5E}" destId="{A73784C7-1826-40CB-A2EA-9C7E53D3A0FA}" srcOrd="9" destOrd="0" presId="urn:microsoft.com/office/officeart/2005/8/layout/cycle5"/>
    <dgm:cxn modelId="{EA7A0CBF-AE54-49A9-8802-85B96948A413}" type="presParOf" srcId="{9A3768AC-4BF2-431C-98D2-AF06E68C0C5E}" destId="{8D180BCD-67DD-4C0C-BBC9-F89EFA5CBAF9}" srcOrd="10" destOrd="0" presId="urn:microsoft.com/office/officeart/2005/8/layout/cycle5"/>
    <dgm:cxn modelId="{88146F7A-F015-49BC-959A-6B149DD1708F}" type="presParOf" srcId="{9A3768AC-4BF2-431C-98D2-AF06E68C0C5E}" destId="{36FFCEB7-03D5-49CA-BC06-980626FE9A77}" srcOrd="11" destOrd="0" presId="urn:microsoft.com/office/officeart/2005/8/layout/cycle5"/>
    <dgm:cxn modelId="{AD4B2DF2-CF6D-4E0D-96DA-554B3CA1AD31}" type="presParOf" srcId="{9A3768AC-4BF2-431C-98D2-AF06E68C0C5E}" destId="{DA8ADC69-1B97-401A-8B1C-49C88AF25D48}" srcOrd="12" destOrd="0" presId="urn:microsoft.com/office/officeart/2005/8/layout/cycle5"/>
    <dgm:cxn modelId="{2F5B7CAC-037D-4947-AD6E-D2498EAFF52A}" type="presParOf" srcId="{9A3768AC-4BF2-431C-98D2-AF06E68C0C5E}" destId="{67926F8B-FB5F-4B25-8838-7608B0BAB2DB}" srcOrd="13" destOrd="0" presId="urn:microsoft.com/office/officeart/2005/8/layout/cycle5"/>
    <dgm:cxn modelId="{6A855620-462B-407D-9CE7-03201055C8C8}" type="presParOf" srcId="{9A3768AC-4BF2-431C-98D2-AF06E68C0C5E}" destId="{924065DC-FE7F-40F2-ACF5-51D8E2E9633A}" srcOrd="14" destOrd="0" presId="urn:microsoft.com/office/officeart/2005/8/layout/cycle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6F7E8-8DDA-4A1D-BFF0-287840FADD4E}">
      <dsp:nvSpPr>
        <dsp:cNvPr id="0" name=""/>
        <dsp:cNvSpPr/>
      </dsp:nvSpPr>
      <dsp:spPr>
        <a:xfrm>
          <a:off x="2811065" y="1907"/>
          <a:ext cx="1693068" cy="11004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Site submits query</a:t>
          </a:r>
          <a:endParaRPr lang="en-US" sz="2200" kern="1200" dirty="0"/>
        </a:p>
      </dsp:txBody>
      <dsp:txXfrm>
        <a:off x="2864787" y="55629"/>
        <a:ext cx="1585624" cy="993050"/>
      </dsp:txXfrm>
    </dsp:sp>
    <dsp:sp modelId="{B3182B60-3398-4563-84AA-707B8E5EF7DE}">
      <dsp:nvSpPr>
        <dsp:cNvPr id="0" name=""/>
        <dsp:cNvSpPr/>
      </dsp:nvSpPr>
      <dsp:spPr>
        <a:xfrm>
          <a:off x="1458114" y="552154"/>
          <a:ext cx="4398970" cy="4398970"/>
        </a:xfrm>
        <a:custGeom>
          <a:avLst/>
          <a:gdLst/>
          <a:ahLst/>
          <a:cxnLst/>
          <a:rect l="0" t="0" r="0" b="0"/>
          <a:pathLst>
            <a:path>
              <a:moveTo>
                <a:pt x="3273032" y="279789"/>
              </a:moveTo>
              <a:arcTo wR="2199485" hR="2199485" stAng="17952909" swAng="121237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EB3698C-BFD9-405C-A5BE-FD4E693F92F8}">
      <dsp:nvSpPr>
        <dsp:cNvPr id="0" name=""/>
        <dsp:cNvSpPr/>
      </dsp:nvSpPr>
      <dsp:spPr>
        <a:xfrm>
          <a:off x="4902900" y="1521713"/>
          <a:ext cx="1693068" cy="11004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PSPs draft response</a:t>
          </a:r>
          <a:endParaRPr lang="en-US" sz="2200" kern="1200" dirty="0"/>
        </a:p>
      </dsp:txBody>
      <dsp:txXfrm>
        <a:off x="4956622" y="1575435"/>
        <a:ext cx="1585624" cy="993050"/>
      </dsp:txXfrm>
    </dsp:sp>
    <dsp:sp modelId="{DDA51178-BAD0-4B41-8A4F-28BF6F637050}">
      <dsp:nvSpPr>
        <dsp:cNvPr id="0" name=""/>
        <dsp:cNvSpPr/>
      </dsp:nvSpPr>
      <dsp:spPr>
        <a:xfrm>
          <a:off x="1458114" y="552154"/>
          <a:ext cx="4398970" cy="4398970"/>
        </a:xfrm>
        <a:custGeom>
          <a:avLst/>
          <a:gdLst/>
          <a:ahLst/>
          <a:cxnLst/>
          <a:rect l="0" t="0" r="0" b="0"/>
          <a:pathLst>
            <a:path>
              <a:moveTo>
                <a:pt x="4393706" y="2351564"/>
              </a:moveTo>
              <a:arcTo wR="2199485" hR="2199485" stAng="21837887" swAng="136037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20ADB45-3C0A-46BE-B5B4-C2E23021C905}">
      <dsp:nvSpPr>
        <dsp:cNvPr id="0" name=""/>
        <dsp:cNvSpPr/>
      </dsp:nvSpPr>
      <dsp:spPr>
        <a:xfrm>
          <a:off x="4103890" y="3980813"/>
          <a:ext cx="1693068" cy="11004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PSRT comments</a:t>
          </a:r>
          <a:endParaRPr lang="en-US" sz="2200" kern="1200" dirty="0"/>
        </a:p>
      </dsp:txBody>
      <dsp:txXfrm>
        <a:off x="4157612" y="4034535"/>
        <a:ext cx="1585624" cy="993050"/>
      </dsp:txXfrm>
    </dsp:sp>
    <dsp:sp modelId="{80165F40-520C-43DC-A25F-CF53C8CE154A}">
      <dsp:nvSpPr>
        <dsp:cNvPr id="0" name=""/>
        <dsp:cNvSpPr/>
      </dsp:nvSpPr>
      <dsp:spPr>
        <a:xfrm>
          <a:off x="1458114" y="552154"/>
          <a:ext cx="4398970" cy="4398970"/>
        </a:xfrm>
        <a:custGeom>
          <a:avLst/>
          <a:gdLst/>
          <a:ahLst/>
          <a:cxnLst/>
          <a:rect l="0" t="0" r="0" b="0"/>
          <a:pathLst>
            <a:path>
              <a:moveTo>
                <a:pt x="2469695" y="4382309"/>
              </a:moveTo>
              <a:arcTo wR="2199485" hR="2199485" stAng="4976597" swAng="84680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73784C7-1826-40CB-A2EA-9C7E53D3A0FA}">
      <dsp:nvSpPr>
        <dsp:cNvPr id="0" name=""/>
        <dsp:cNvSpPr/>
      </dsp:nvSpPr>
      <dsp:spPr>
        <a:xfrm>
          <a:off x="1518240" y="3980813"/>
          <a:ext cx="1693068" cy="11004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PSPs finalize response</a:t>
          </a:r>
          <a:endParaRPr lang="en-US" sz="2200" kern="1200" dirty="0"/>
        </a:p>
      </dsp:txBody>
      <dsp:txXfrm>
        <a:off x="1571962" y="4034535"/>
        <a:ext cx="1585624" cy="993050"/>
      </dsp:txXfrm>
    </dsp:sp>
    <dsp:sp modelId="{36FFCEB7-03D5-49CA-BC06-980626FE9A77}">
      <dsp:nvSpPr>
        <dsp:cNvPr id="0" name=""/>
        <dsp:cNvSpPr/>
      </dsp:nvSpPr>
      <dsp:spPr>
        <a:xfrm>
          <a:off x="1458114" y="552154"/>
          <a:ext cx="4398970" cy="4398970"/>
        </a:xfrm>
        <a:custGeom>
          <a:avLst/>
          <a:gdLst/>
          <a:ahLst/>
          <a:cxnLst/>
          <a:rect l="0" t="0" r="0" b="0"/>
          <a:pathLst>
            <a:path>
              <a:moveTo>
                <a:pt x="233454" y="3185617"/>
              </a:moveTo>
              <a:arcTo wR="2199485" hR="2199485" stAng="9201740" swAng="136037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A8ADC69-1B97-401A-8B1C-49C88AF25D48}">
      <dsp:nvSpPr>
        <dsp:cNvPr id="0" name=""/>
        <dsp:cNvSpPr/>
      </dsp:nvSpPr>
      <dsp:spPr>
        <a:xfrm>
          <a:off x="719231" y="1521713"/>
          <a:ext cx="1693068" cy="11004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Response back to site</a:t>
          </a:r>
          <a:endParaRPr lang="en-US" sz="2200" kern="1200" dirty="0"/>
        </a:p>
      </dsp:txBody>
      <dsp:txXfrm>
        <a:off x="772953" y="1575435"/>
        <a:ext cx="1585624" cy="993050"/>
      </dsp:txXfrm>
    </dsp:sp>
    <dsp:sp modelId="{924065DC-FE7F-40F2-ACF5-51D8E2E9633A}">
      <dsp:nvSpPr>
        <dsp:cNvPr id="0" name=""/>
        <dsp:cNvSpPr/>
      </dsp:nvSpPr>
      <dsp:spPr>
        <a:xfrm>
          <a:off x="1458114" y="552154"/>
          <a:ext cx="4398970" cy="4398970"/>
        </a:xfrm>
        <a:custGeom>
          <a:avLst/>
          <a:gdLst/>
          <a:ahLst/>
          <a:cxnLst/>
          <a:rect l="0" t="0" r="0" b="0"/>
          <a:pathLst>
            <a:path>
              <a:moveTo>
                <a:pt x="528944" y="768740"/>
              </a:moveTo>
              <a:arcTo wR="2199485" hR="2199485" stAng="13234717" swAng="121237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3241" tIns="46621" rIns="93241" bIns="46621" numCol="1" anchor="t" anchorCtr="0" compatLnSpc="1">
            <a:prstTxWarp prst="textNoShape">
              <a:avLst/>
            </a:prstTxWarp>
          </a:bodyPr>
          <a:lstStyle>
            <a:lvl1pPr algn="l" defTabSz="931863" eaLnBrk="1" hangingPunct="1">
              <a:defRPr sz="1200">
                <a:latin typeface="Arial" charset="0"/>
                <a:ea typeface="ＭＳ Ｐゴシック" charset="0"/>
                <a:cs typeface="+mn-cs"/>
              </a:defRPr>
            </a:lvl1pPr>
          </a:lstStyle>
          <a:p>
            <a:pPr>
              <a:defRPr/>
            </a:pPr>
            <a:endParaRPr lang="en-US"/>
          </a:p>
        </p:txBody>
      </p:sp>
      <p:sp>
        <p:nvSpPr>
          <p:cNvPr id="60419" name="Rectangle 3"/>
          <p:cNvSpPr>
            <a:spLocks noGrp="1" noChangeArrowheads="1"/>
          </p:cNvSpPr>
          <p:nvPr>
            <p:ph type="dt" sz="quarter" idx="1"/>
          </p:nvPr>
        </p:nvSpPr>
        <p:spPr bwMode="auto">
          <a:xfrm>
            <a:off x="389890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3241" tIns="46621" rIns="93241" bIns="46621" numCol="1" anchor="t" anchorCtr="0" compatLnSpc="1">
            <a:prstTxWarp prst="textNoShape">
              <a:avLst/>
            </a:prstTxWarp>
          </a:bodyPr>
          <a:lstStyle>
            <a:lvl1pPr algn="r" defTabSz="931863" eaLnBrk="1" hangingPunct="1">
              <a:defRPr sz="1200">
                <a:latin typeface="Arial" charset="0"/>
                <a:ea typeface="ＭＳ Ｐゴシック" charset="0"/>
                <a:cs typeface="+mn-cs"/>
              </a:defRPr>
            </a:lvl1pPr>
          </a:lstStyle>
          <a:p>
            <a:pPr>
              <a:defRPr/>
            </a:pPr>
            <a:endParaRPr lang="en-US"/>
          </a:p>
        </p:txBody>
      </p:sp>
      <p:sp>
        <p:nvSpPr>
          <p:cNvPr id="60420" name="Rectangle 4"/>
          <p:cNvSpPr>
            <a:spLocks noGrp="1" noChangeArrowheads="1"/>
          </p:cNvSpPr>
          <p:nvPr>
            <p:ph type="ftr" sz="quarter" idx="2"/>
          </p:nvPr>
        </p:nvSpPr>
        <p:spPr bwMode="auto">
          <a:xfrm>
            <a:off x="0" y="8831263"/>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3241" tIns="46621" rIns="93241" bIns="46621" numCol="1" anchor="b" anchorCtr="0" compatLnSpc="1">
            <a:prstTxWarp prst="textNoShape">
              <a:avLst/>
            </a:prstTxWarp>
          </a:bodyPr>
          <a:lstStyle>
            <a:lvl1pPr algn="l" defTabSz="931863" eaLnBrk="1" hangingPunct="1">
              <a:defRPr sz="1200">
                <a:latin typeface="Arial" charset="0"/>
                <a:ea typeface="ＭＳ Ｐゴシック" charset="0"/>
                <a:cs typeface="+mn-cs"/>
              </a:defRPr>
            </a:lvl1pPr>
          </a:lstStyle>
          <a:p>
            <a:pPr>
              <a:defRPr/>
            </a:pPr>
            <a:endParaRPr lang="en-US"/>
          </a:p>
        </p:txBody>
      </p:sp>
      <p:sp>
        <p:nvSpPr>
          <p:cNvPr id="60421" name="Rectangle 5"/>
          <p:cNvSpPr>
            <a:spLocks noGrp="1" noChangeArrowheads="1"/>
          </p:cNvSpPr>
          <p:nvPr>
            <p:ph type="sldNum" sz="quarter" idx="3"/>
          </p:nvPr>
        </p:nvSpPr>
        <p:spPr bwMode="auto">
          <a:xfrm>
            <a:off x="3898900" y="8831263"/>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3241" tIns="46621" rIns="93241" bIns="46621" numCol="1" anchor="b" anchorCtr="0" compatLnSpc="1">
            <a:prstTxWarp prst="textNoShape">
              <a:avLst/>
            </a:prstTxWarp>
          </a:bodyPr>
          <a:lstStyle>
            <a:lvl1pPr algn="r" defTabSz="931863" eaLnBrk="1" hangingPunct="1">
              <a:defRPr sz="1200">
                <a:latin typeface="Arial" pitchFamily="34" charset="0"/>
              </a:defRPr>
            </a:lvl1pPr>
          </a:lstStyle>
          <a:p>
            <a:pPr>
              <a:defRPr/>
            </a:pPr>
            <a:fld id="{C3188ECE-A640-4D99-8960-BE870B0A942A}" type="slidenum">
              <a:rPr lang="en-US"/>
              <a:pPr>
                <a:defRPr/>
              </a:pPr>
              <a:t>‹#›</a:t>
            </a:fld>
            <a:endParaRPr lang="en-US"/>
          </a:p>
        </p:txBody>
      </p:sp>
    </p:spTree>
    <p:extLst>
      <p:ext uri="{BB962C8B-B14F-4D97-AF65-F5344CB8AC3E}">
        <p14:creationId xmlns:p14="http://schemas.microsoft.com/office/powerpoint/2010/main" val="8514363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l" eaLnBrk="1" hangingPunct="1">
              <a:defRPr sz="1200">
                <a:latin typeface="Arial" charset="0"/>
                <a:ea typeface="ＭＳ Ｐゴシック" charset="0"/>
                <a:cs typeface="+mn-cs"/>
              </a:defRPr>
            </a:lvl1pPr>
          </a:lstStyle>
          <a:p>
            <a:pPr>
              <a:defRPr/>
            </a:pPr>
            <a:endParaRPr lang="en-US"/>
          </a:p>
        </p:txBody>
      </p:sp>
      <p:sp>
        <p:nvSpPr>
          <p:cNvPr id="80899" name="Rectangle 3"/>
          <p:cNvSpPr>
            <a:spLocks noGrp="1" noChangeArrowheads="1"/>
          </p:cNvSpPr>
          <p:nvPr>
            <p:ph type="dt" idx="1"/>
          </p:nvPr>
        </p:nvSpPr>
        <p:spPr bwMode="auto">
          <a:xfrm>
            <a:off x="389890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mn-cs"/>
              </a:defRPr>
            </a:lvl1pPr>
          </a:lstStyle>
          <a:p>
            <a:pPr>
              <a:defRPr/>
            </a:pPr>
            <a:endParaRPr lang="en-US"/>
          </a:p>
        </p:txBody>
      </p:sp>
      <p:sp>
        <p:nvSpPr>
          <p:cNvPr id="80900" name="Rectangle 4"/>
          <p:cNvSpPr>
            <a:spLocks noGrp="1" noRot="1" noChangeAspect="1" noChangeArrowheads="1" noTextEdit="1"/>
          </p:cNvSpPr>
          <p:nvPr>
            <p:ph type="sldImg" idx="2"/>
          </p:nvPr>
        </p:nvSpPr>
        <p:spPr bwMode="auto">
          <a:xfrm>
            <a:off x="1117600" y="698500"/>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a14="http://schemas.microsoft.com/office/drawing/2010/main" val="1"/>
            </a:ext>
            <a:ext uri="{FAA26D3D-D897-4be2-8F04-BA451C77F1D7}"/>
          </a:extLst>
        </p:spPr>
      </p:sp>
      <p:sp>
        <p:nvSpPr>
          <p:cNvPr id="80901" name="Rectangle 5"/>
          <p:cNvSpPr>
            <a:spLocks noGrp="1" noChangeArrowheads="1"/>
          </p:cNvSpPr>
          <p:nvPr>
            <p:ph type="body" sz="quarter" idx="3"/>
          </p:nvPr>
        </p:nvSpPr>
        <p:spPr bwMode="auto">
          <a:xfrm>
            <a:off x="687388" y="4416425"/>
            <a:ext cx="5507037"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0902" name="Rectangle 6"/>
          <p:cNvSpPr>
            <a:spLocks noGrp="1" noChangeArrowheads="1"/>
          </p:cNvSpPr>
          <p:nvPr>
            <p:ph type="ftr" sz="quarter" idx="4"/>
          </p:nvPr>
        </p:nvSpPr>
        <p:spPr bwMode="auto">
          <a:xfrm>
            <a:off x="0" y="8831263"/>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l" eaLnBrk="1" hangingPunct="1">
              <a:defRPr sz="1200">
                <a:latin typeface="Arial" charset="0"/>
                <a:ea typeface="ＭＳ Ｐゴシック" charset="0"/>
                <a:cs typeface="+mn-cs"/>
              </a:defRPr>
            </a:lvl1pPr>
          </a:lstStyle>
          <a:p>
            <a:pPr>
              <a:defRPr/>
            </a:pPr>
            <a:endParaRPr lang="en-US"/>
          </a:p>
        </p:txBody>
      </p:sp>
      <p:sp>
        <p:nvSpPr>
          <p:cNvPr id="80903" name="Rectangle 7"/>
          <p:cNvSpPr>
            <a:spLocks noGrp="1" noChangeArrowheads="1"/>
          </p:cNvSpPr>
          <p:nvPr>
            <p:ph type="sldNum" sz="quarter" idx="5"/>
          </p:nvPr>
        </p:nvSpPr>
        <p:spPr bwMode="auto">
          <a:xfrm>
            <a:off x="3898900" y="8831263"/>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pPr>
              <a:defRPr/>
            </a:pPr>
            <a:fld id="{608D3BA5-083A-451F-9A0E-2E2689E23B99}" type="slidenum">
              <a:rPr lang="en-US"/>
              <a:pPr>
                <a:defRPr/>
              </a:pPr>
              <a:t>‹#›</a:t>
            </a:fld>
            <a:endParaRPr lang="en-US"/>
          </a:p>
        </p:txBody>
      </p:sp>
    </p:spTree>
    <p:extLst>
      <p:ext uri="{BB962C8B-B14F-4D97-AF65-F5344CB8AC3E}">
        <p14:creationId xmlns:p14="http://schemas.microsoft.com/office/powerpoint/2010/main" val="2656028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98900" y="8831263"/>
            <a:ext cx="298132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48" tIns="45324" rIns="90648" bIns="45324" anchor="b"/>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r"/>
            <a:fld id="{3B96067F-BAB3-42B9-A4CE-1C6DB8BF7B61}" type="slidenum">
              <a:rPr lang="en-US" altLang="en-US" sz="1200">
                <a:latin typeface="Arial" charset="0"/>
              </a:rPr>
              <a:pPr algn="r"/>
              <a:t>3</a:t>
            </a:fld>
            <a:endParaRPr lang="en-US" altLang="en-US" sz="1200">
              <a:latin typeface="Arial" charset="0"/>
            </a:endParaRPr>
          </a:p>
        </p:txBody>
      </p:sp>
      <p:sp>
        <p:nvSpPr>
          <p:cNvPr id="28674" name="Rectangle 2"/>
          <p:cNvSpPr>
            <a:spLocks noGrp="1" noRot="1" noChangeAspect="1" noChangeArrowheads="1" noTextEdit="1"/>
          </p:cNvSpPr>
          <p:nvPr>
            <p:ph type="sldImg"/>
          </p:nvPr>
        </p:nvSpPr>
        <p:spPr>
          <a:xfrm>
            <a:off x="1114425" y="696913"/>
            <a:ext cx="4648200" cy="3486150"/>
          </a:xfrm>
          <a:ln/>
        </p:spPr>
      </p:sp>
      <p:sp>
        <p:nvSpPr>
          <p:cNvPr id="28675" name="Rectangle 3"/>
          <p:cNvSpPr>
            <a:spLocks noGrp="1" noChangeArrowheads="1"/>
          </p:cNvSpPr>
          <p:nvPr>
            <p:ph type="body" idx="1"/>
          </p:nvPr>
        </p:nvSpPr>
        <p:spPr>
          <a:xfrm>
            <a:off x="917575" y="4414838"/>
            <a:ext cx="5046663" cy="4184650"/>
          </a:xfrm>
          <a:ln/>
        </p:spPr>
        <p:txBody>
          <a:bodyPr lIns="92370" tIns="46186" rIns="92370" bIns="46186"/>
          <a:lstStyle/>
          <a:p>
            <a:pPr eaLnBrk="1" hangingPunct="1">
              <a:defRPr/>
            </a:pPr>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391000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1" name="Rectangle 2"/>
          <p:cNvSpPr>
            <a:spLocks noGrp="1" noRot="1" noChangeAspect="1" noChangeArrowheads="1" noTextEdit="1"/>
          </p:cNvSpPr>
          <p:nvPr>
            <p:ph type="sldImg"/>
          </p:nvPr>
        </p:nvSpPr>
        <p:spPr>
          <a:ln/>
        </p:spPr>
      </p:sp>
      <p:sp>
        <p:nvSpPr>
          <p:cNvPr id="399362" name="Rectangle 3"/>
          <p:cNvSpPr>
            <a:spLocks noGrp="1" noChangeArrowheads="1"/>
          </p:cNvSpPr>
          <p:nvPr>
            <p:ph type="body" idx="1"/>
          </p:nvPr>
        </p:nvSpPr>
        <p:spPr>
          <a:xfrm>
            <a:off x="917575" y="4414838"/>
            <a:ext cx="5046663" cy="4183062"/>
          </a:xfrm>
          <a:ln/>
        </p:spPr>
        <p:txBody>
          <a:bodyPr/>
          <a:lstStyle/>
          <a:p>
            <a:pPr>
              <a:defRPr/>
            </a:pPr>
            <a:endParaRPr lang="en-US" sz="1500" dirty="0">
              <a:latin typeface="Arial" pitchFamily="34" charset="0"/>
              <a:cs typeface="Arial" pitchFamily="34" charset="0"/>
            </a:endParaRPr>
          </a:p>
        </p:txBody>
      </p:sp>
    </p:spTree>
    <p:extLst>
      <p:ext uri="{BB962C8B-B14F-4D97-AF65-F5344CB8AC3E}">
        <p14:creationId xmlns:p14="http://schemas.microsoft.com/office/powerpoint/2010/main" val="2676105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3" name="Rectangle 2"/>
          <p:cNvSpPr>
            <a:spLocks noGrp="1" noRot="1" noChangeAspect="1" noChangeArrowheads="1" noTextEdit="1"/>
          </p:cNvSpPr>
          <p:nvPr>
            <p:ph type="sldImg"/>
          </p:nvPr>
        </p:nvSpPr>
        <p:spPr>
          <a:ln/>
        </p:spPr>
      </p:sp>
      <p:sp>
        <p:nvSpPr>
          <p:cNvPr id="422914"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1723243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3" name="Rectangle 2"/>
          <p:cNvSpPr>
            <a:spLocks noGrp="1" noRot="1" noChangeAspect="1" noChangeArrowheads="1" noTextEdit="1"/>
          </p:cNvSpPr>
          <p:nvPr>
            <p:ph type="sldImg"/>
          </p:nvPr>
        </p:nvSpPr>
        <p:spPr>
          <a:ln/>
        </p:spPr>
      </p:sp>
      <p:sp>
        <p:nvSpPr>
          <p:cNvPr id="428034" name="Rectangle 3"/>
          <p:cNvSpPr>
            <a:spLocks noGrp="1" noChangeArrowheads="1"/>
          </p:cNvSpPr>
          <p:nvPr>
            <p:ph type="body" idx="1"/>
          </p:nvPr>
        </p:nvSpPr>
        <p:spPr>
          <a:xfrm>
            <a:off x="917575" y="4414838"/>
            <a:ext cx="5046663" cy="4183062"/>
          </a:xfrm>
          <a:ln/>
        </p:spPr>
        <p:txBody>
          <a:bodyPr/>
          <a:lstStyle/>
          <a:p>
            <a:pPr>
              <a:defRPr/>
            </a:pPr>
            <a:r>
              <a:rPr lang="en-US" smtClean="0">
                <a:latin typeface="Arial" pitchFamily="34" charset="0"/>
                <a:cs typeface="Arial" pitchFamily="34" charset="0"/>
              </a:rPr>
              <a:t>What does </a:t>
            </a:r>
            <a:r>
              <a:rPr lang="en-US" altLang="en-US" smtClean="0">
                <a:latin typeface="Arial" pitchFamily="34" charset="0"/>
                <a:cs typeface="Arial" pitchFamily="34" charset="0"/>
              </a:rPr>
              <a:t>“</a:t>
            </a:r>
            <a:r>
              <a:rPr lang="en-US" smtClean="0">
                <a:latin typeface="Arial" pitchFamily="34" charset="0"/>
                <a:cs typeface="Arial" pitchFamily="34" charset="0"/>
              </a:rPr>
              <a:t>standard</a:t>
            </a:r>
            <a:r>
              <a:rPr lang="en-US" altLang="en-US" smtClean="0">
                <a:latin typeface="Arial" pitchFamily="34" charset="0"/>
                <a:cs typeface="Arial" pitchFamily="34" charset="0"/>
              </a:rPr>
              <a:t>”</a:t>
            </a:r>
            <a:r>
              <a:rPr lang="en-US" smtClean="0">
                <a:latin typeface="Arial" pitchFamily="34" charset="0"/>
                <a:cs typeface="Arial" pitchFamily="34" charset="0"/>
              </a:rPr>
              <a:t> this mean?</a:t>
            </a:r>
          </a:p>
        </p:txBody>
      </p:sp>
    </p:spTree>
    <p:extLst>
      <p:ext uri="{BB962C8B-B14F-4D97-AF65-F5344CB8AC3E}">
        <p14:creationId xmlns:p14="http://schemas.microsoft.com/office/powerpoint/2010/main" val="3155787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7" name="Rectangle 2"/>
          <p:cNvSpPr>
            <a:spLocks noGrp="1" noRot="1" noChangeAspect="1" noChangeArrowheads="1" noTextEdit="1"/>
          </p:cNvSpPr>
          <p:nvPr>
            <p:ph type="sldImg"/>
          </p:nvPr>
        </p:nvSpPr>
        <p:spPr>
          <a:ln/>
        </p:spPr>
      </p:sp>
      <p:sp>
        <p:nvSpPr>
          <p:cNvPr id="439298"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3008714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7" name="Rectangle 2"/>
          <p:cNvSpPr>
            <a:spLocks noGrp="1" noRot="1" noChangeAspect="1" noChangeArrowheads="1" noTextEdit="1"/>
          </p:cNvSpPr>
          <p:nvPr>
            <p:ph type="sldImg"/>
          </p:nvPr>
        </p:nvSpPr>
        <p:spPr>
          <a:ln/>
        </p:spPr>
      </p:sp>
      <p:sp>
        <p:nvSpPr>
          <p:cNvPr id="439298"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1740875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1" name="Rectangle 2"/>
          <p:cNvSpPr>
            <a:spLocks noGrp="1" noRot="1" noChangeAspect="1" noChangeArrowheads="1" noTextEdit="1"/>
          </p:cNvSpPr>
          <p:nvPr>
            <p:ph type="sldImg"/>
          </p:nvPr>
        </p:nvSpPr>
        <p:spPr>
          <a:ln/>
        </p:spPr>
      </p:sp>
      <p:sp>
        <p:nvSpPr>
          <p:cNvPr id="481282"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14396158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3" name="Rectangle 2"/>
          <p:cNvSpPr>
            <a:spLocks noGrp="1" noRot="1" noChangeAspect="1" noChangeArrowheads="1" noTextEdit="1"/>
          </p:cNvSpPr>
          <p:nvPr>
            <p:ph type="sldImg"/>
          </p:nvPr>
        </p:nvSpPr>
        <p:spPr>
          <a:ln/>
        </p:spPr>
      </p:sp>
      <p:sp>
        <p:nvSpPr>
          <p:cNvPr id="397314" name="Rectangle 3"/>
          <p:cNvSpPr>
            <a:spLocks noGrp="1" noChangeArrowheads="1"/>
          </p:cNvSpPr>
          <p:nvPr>
            <p:ph type="body" idx="1"/>
          </p:nvPr>
        </p:nvSpPr>
        <p:spPr>
          <a:xfrm>
            <a:off x="917575" y="4414838"/>
            <a:ext cx="5046663" cy="4183062"/>
          </a:xfrm>
          <a:ln/>
        </p:spPr>
        <p:txBody>
          <a:bodyPr/>
          <a:lstStyle/>
          <a:p>
            <a:pPr>
              <a:defRPr/>
            </a:pPr>
            <a:endParaRPr lang="en-US" sz="1500" dirty="0">
              <a:latin typeface="Arial" pitchFamily="34" charset="0"/>
              <a:cs typeface="Arial" pitchFamily="34" charset="0"/>
            </a:endParaRPr>
          </a:p>
        </p:txBody>
      </p:sp>
    </p:spTree>
    <p:extLst>
      <p:ext uri="{BB962C8B-B14F-4D97-AF65-F5344CB8AC3E}">
        <p14:creationId xmlns:p14="http://schemas.microsoft.com/office/powerpoint/2010/main" val="781557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1" name="Rectangle 2"/>
          <p:cNvSpPr>
            <a:spLocks noGrp="1" noRot="1" noChangeAspect="1" noChangeArrowheads="1" noTextEdit="1"/>
          </p:cNvSpPr>
          <p:nvPr>
            <p:ph type="sldImg"/>
          </p:nvPr>
        </p:nvSpPr>
        <p:spPr>
          <a:ln/>
        </p:spPr>
      </p:sp>
      <p:sp>
        <p:nvSpPr>
          <p:cNvPr id="481282"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1439615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8D3BA5-083A-451F-9A0E-2E2689E23B99}" type="slidenum">
              <a:rPr lang="en-US" smtClean="0"/>
              <a:pPr>
                <a:defRPr/>
              </a:pPr>
              <a:t>4</a:t>
            </a:fld>
            <a:endParaRPr lang="en-US"/>
          </a:p>
        </p:txBody>
      </p:sp>
    </p:spTree>
    <p:extLst>
      <p:ext uri="{BB962C8B-B14F-4D97-AF65-F5344CB8AC3E}">
        <p14:creationId xmlns:p14="http://schemas.microsoft.com/office/powerpoint/2010/main" val="3855043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3" name="Rectangle 2"/>
          <p:cNvSpPr>
            <a:spLocks noGrp="1" noRot="1" noChangeAspect="1" noChangeArrowheads="1" noTextEdit="1"/>
          </p:cNvSpPr>
          <p:nvPr>
            <p:ph type="sldImg"/>
          </p:nvPr>
        </p:nvSpPr>
        <p:spPr>
          <a:ln/>
        </p:spPr>
      </p:sp>
      <p:sp>
        <p:nvSpPr>
          <p:cNvPr id="284674" name="Rectangle 3"/>
          <p:cNvSpPr>
            <a:spLocks noGrp="1" noChangeArrowheads="1"/>
          </p:cNvSpPr>
          <p:nvPr>
            <p:ph type="body" idx="1"/>
          </p:nvPr>
        </p:nvSpPr>
        <p:spPr>
          <a:xfrm>
            <a:off x="917575" y="4414838"/>
            <a:ext cx="5046663" cy="4183062"/>
          </a:xfrm>
          <a:ln/>
        </p:spPr>
        <p:txBody>
          <a:bodyPr/>
          <a:lstStyle/>
          <a:p>
            <a:pPr>
              <a:defRPr/>
            </a:pPr>
            <a:r>
              <a:rPr lang="en-US" dirty="0" smtClean="0">
                <a:latin typeface="Arial" pitchFamily="34" charset="0"/>
                <a:cs typeface="Arial" pitchFamily="34" charset="0"/>
              </a:rPr>
              <a:t>mention AE reporting period is from time of randomization through termination date</a:t>
            </a:r>
          </a:p>
        </p:txBody>
      </p:sp>
    </p:spTree>
    <p:extLst>
      <p:ext uri="{BB962C8B-B14F-4D97-AF65-F5344CB8AC3E}">
        <p14:creationId xmlns:p14="http://schemas.microsoft.com/office/powerpoint/2010/main" val="3905997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69" name="Rectangle 2"/>
          <p:cNvSpPr>
            <a:spLocks noGrp="1" noRot="1" noChangeAspect="1" noChangeArrowheads="1" noTextEdit="1"/>
          </p:cNvSpPr>
          <p:nvPr>
            <p:ph type="sldImg"/>
          </p:nvPr>
        </p:nvSpPr>
        <p:spPr>
          <a:ln/>
        </p:spPr>
      </p:sp>
      <p:sp>
        <p:nvSpPr>
          <p:cNvPr id="288770"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1375174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09" name="Rectangle 2"/>
          <p:cNvSpPr>
            <a:spLocks noGrp="1" noRot="1" noChangeAspect="1" noChangeArrowheads="1" noTextEdit="1"/>
          </p:cNvSpPr>
          <p:nvPr>
            <p:ph type="sldImg"/>
          </p:nvPr>
        </p:nvSpPr>
        <p:spPr>
          <a:ln/>
        </p:spPr>
      </p:sp>
      <p:sp>
        <p:nvSpPr>
          <p:cNvPr id="350210" name="Rectangle 3"/>
          <p:cNvSpPr>
            <a:spLocks noGrp="1" noChangeArrowheads="1"/>
          </p:cNvSpPr>
          <p:nvPr>
            <p:ph type="body" idx="1"/>
          </p:nvPr>
        </p:nvSpPr>
        <p:spPr>
          <a:noFill/>
          <a:ln/>
        </p:spPr>
        <p:txBody>
          <a:bodyPr/>
          <a:lstStyle/>
          <a:p>
            <a:endParaRPr lang="en-US" smtClean="0">
              <a:latin typeface="Arial" pitchFamily="34" charset="0"/>
              <a:cs typeface="Arial" pitchFamily="34" charset="0"/>
            </a:endParaRPr>
          </a:p>
        </p:txBody>
      </p:sp>
    </p:spTree>
    <p:extLst>
      <p:ext uri="{BB962C8B-B14F-4D97-AF65-F5344CB8AC3E}">
        <p14:creationId xmlns:p14="http://schemas.microsoft.com/office/powerpoint/2010/main" val="2981616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xfrm>
            <a:off x="917981" y="4415480"/>
            <a:ext cx="5045852" cy="4182755"/>
          </a:xfrm>
          <a:noFill/>
          <a:ln/>
        </p:spPr>
        <p:txBody>
          <a:bodyPr/>
          <a:lstStyle/>
          <a:p>
            <a:r>
              <a:rPr lang="en-US" dirty="0" smtClean="0">
                <a:latin typeface="Arial" pitchFamily="34" charset="0"/>
                <a:cs typeface="Arial" pitchFamily="34" charset="0"/>
              </a:rPr>
              <a:t>Severity reflects the intensity of the AE.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AEs listed in both the </a:t>
            </a:r>
            <a:r>
              <a:rPr lang="en-US" dirty="0" err="1" smtClean="0">
                <a:latin typeface="Arial" pitchFamily="34" charset="0"/>
                <a:cs typeface="Arial" pitchFamily="34" charset="0"/>
              </a:rPr>
              <a:t>Tox</a:t>
            </a:r>
            <a:r>
              <a:rPr lang="en-US" dirty="0" smtClean="0">
                <a:latin typeface="Arial" pitchFamily="34" charset="0"/>
                <a:cs typeface="Arial" pitchFamily="34" charset="0"/>
              </a:rPr>
              <a:t> Table and the FGGT should be graded per the FGGT.  </a:t>
            </a:r>
          </a:p>
          <a:p>
            <a:r>
              <a:rPr lang="en-US" dirty="0" smtClean="0">
                <a:latin typeface="Arial" pitchFamily="34" charset="0"/>
                <a:cs typeface="Arial" pitchFamily="34" charset="0"/>
              </a:rPr>
              <a:t>AEs not listed in the FGGT should be graded per the </a:t>
            </a:r>
            <a:r>
              <a:rPr lang="en-US" dirty="0" err="1" smtClean="0">
                <a:latin typeface="Arial" pitchFamily="34" charset="0"/>
                <a:cs typeface="Arial" pitchFamily="34" charset="0"/>
              </a:rPr>
              <a:t>Tox</a:t>
            </a:r>
            <a:r>
              <a:rPr lang="en-US" dirty="0" smtClean="0">
                <a:latin typeface="Arial" pitchFamily="34" charset="0"/>
                <a:cs typeface="Arial" pitchFamily="34" charset="0"/>
              </a:rPr>
              <a:t> Table.</a:t>
            </a:r>
          </a:p>
          <a:p>
            <a:r>
              <a:rPr lang="en-US" dirty="0" smtClean="0">
                <a:latin typeface="Arial" pitchFamily="34" charset="0"/>
                <a:cs typeface="Arial" pitchFamily="34" charset="0"/>
              </a:rPr>
              <a:t>AEs not listed in the FGGT or the </a:t>
            </a:r>
            <a:r>
              <a:rPr lang="en-US" dirty="0" err="1" smtClean="0">
                <a:latin typeface="Arial" pitchFamily="34" charset="0"/>
                <a:cs typeface="Arial" pitchFamily="34" charset="0"/>
              </a:rPr>
              <a:t>Tox</a:t>
            </a:r>
            <a:r>
              <a:rPr lang="en-US" dirty="0" smtClean="0">
                <a:latin typeface="Arial" pitchFamily="34" charset="0"/>
                <a:cs typeface="Arial" pitchFamily="34" charset="0"/>
              </a:rPr>
              <a:t> Table should be graded per the “estimating severity grade row” on page 1 of the </a:t>
            </a:r>
            <a:r>
              <a:rPr lang="en-US" dirty="0" err="1" smtClean="0">
                <a:latin typeface="Arial" pitchFamily="34" charset="0"/>
                <a:cs typeface="Arial" pitchFamily="34" charset="0"/>
              </a:rPr>
              <a:t>Tox</a:t>
            </a:r>
            <a:r>
              <a:rPr lang="en-US" dirty="0" smtClean="0">
                <a:latin typeface="Arial" pitchFamily="34" charset="0"/>
                <a:cs typeface="Arial" pitchFamily="34" charset="0"/>
              </a:rPr>
              <a:t> Table.</a:t>
            </a:r>
          </a:p>
        </p:txBody>
      </p:sp>
    </p:spTree>
    <p:extLst>
      <p:ext uri="{BB962C8B-B14F-4D97-AF65-F5344CB8AC3E}">
        <p14:creationId xmlns:p14="http://schemas.microsoft.com/office/powerpoint/2010/main" val="585270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5" name="Rectangle 2"/>
          <p:cNvSpPr>
            <a:spLocks noGrp="1" noRot="1" noChangeAspect="1" noChangeArrowheads="1" noTextEdit="1"/>
          </p:cNvSpPr>
          <p:nvPr>
            <p:ph type="sldImg"/>
          </p:nvPr>
        </p:nvSpPr>
        <p:spPr>
          <a:ln/>
        </p:spPr>
      </p:sp>
      <p:sp>
        <p:nvSpPr>
          <p:cNvPr id="374786" name="Rectangle 3"/>
          <p:cNvSpPr>
            <a:spLocks noGrp="1" noChangeArrowheads="1"/>
          </p:cNvSpPr>
          <p:nvPr>
            <p:ph type="body" idx="1"/>
          </p:nvPr>
        </p:nvSpPr>
        <p:spPr>
          <a:xfrm>
            <a:off x="917575" y="4414838"/>
            <a:ext cx="5046663" cy="4183062"/>
          </a:xfrm>
          <a:ln/>
        </p:spPr>
        <p:txBody>
          <a:bodyPr/>
          <a:lstStyle/>
          <a:p>
            <a:pPr>
              <a:defRPr/>
            </a:pPr>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2765881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8D3BA5-083A-451F-9A0E-2E2689E23B99}" type="slidenum">
              <a:rPr lang="en-US" smtClean="0"/>
              <a:pPr>
                <a:defRPr/>
              </a:pPr>
              <a:t>12</a:t>
            </a:fld>
            <a:endParaRPr lang="en-US"/>
          </a:p>
        </p:txBody>
      </p:sp>
    </p:spTree>
    <p:extLst>
      <p:ext uri="{BB962C8B-B14F-4D97-AF65-F5344CB8AC3E}">
        <p14:creationId xmlns:p14="http://schemas.microsoft.com/office/powerpoint/2010/main" val="4181520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3" name="Rectangle 2"/>
          <p:cNvSpPr>
            <a:spLocks noGrp="1" noRot="1" noChangeAspect="1" noChangeArrowheads="1" noTextEdit="1"/>
          </p:cNvSpPr>
          <p:nvPr>
            <p:ph type="sldImg"/>
          </p:nvPr>
        </p:nvSpPr>
        <p:spPr>
          <a:ln/>
        </p:spPr>
      </p:sp>
      <p:sp>
        <p:nvSpPr>
          <p:cNvPr id="397314" name="Rectangle 3"/>
          <p:cNvSpPr>
            <a:spLocks noGrp="1" noChangeArrowheads="1"/>
          </p:cNvSpPr>
          <p:nvPr>
            <p:ph type="body" idx="1"/>
          </p:nvPr>
        </p:nvSpPr>
        <p:spPr>
          <a:xfrm>
            <a:off x="917575" y="4414838"/>
            <a:ext cx="5046663" cy="4183062"/>
          </a:xfrm>
          <a:ln/>
        </p:spPr>
        <p:txBody>
          <a:bodyPr/>
          <a:lstStyle/>
          <a:p>
            <a:pPr>
              <a:defRPr/>
            </a:pPr>
            <a:endParaRPr lang="en-US" sz="1500" dirty="0">
              <a:latin typeface="Arial" pitchFamily="34" charset="0"/>
              <a:cs typeface="Arial" pitchFamily="34" charset="0"/>
            </a:endParaRPr>
          </a:p>
        </p:txBody>
      </p:sp>
    </p:spTree>
    <p:extLst>
      <p:ext uri="{BB962C8B-B14F-4D97-AF65-F5344CB8AC3E}">
        <p14:creationId xmlns:p14="http://schemas.microsoft.com/office/powerpoint/2010/main" val="781557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Times New Roman" charset="0"/>
              <a:ea typeface="ＭＳ Ｐゴシック" charset="0"/>
            </a:endParaRPr>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rot="10800000" wrap="none" anchor="ctr"/>
            <a:lstStyle/>
            <a:p>
              <a:pPr eaLnBrk="1" hangingPunct="1">
                <a:defRPr/>
              </a:pPr>
              <a:endParaRPr lang="en-US">
                <a:latin typeface="Times New Roman" charset="0"/>
                <a:ea typeface="ＭＳ Ｐゴシック" charset="0"/>
              </a:endParaRPr>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Times New Roman" charset="0"/>
                <a:ea typeface="ＭＳ Ｐゴシック" charset="0"/>
              </a:endParaRPr>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rot="10800000" wrap="none" anchor="ctr"/>
            <a:lstStyle/>
            <a:p>
              <a:pPr eaLnBrk="1" hangingPunct="1">
                <a:defRPr/>
              </a:pPr>
              <a:endParaRPr lang="en-US">
                <a:latin typeface="Times New Roman" charset="0"/>
                <a:ea typeface="ＭＳ Ｐゴシック" charset="0"/>
              </a:endParaRPr>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Times New Roman" charset="0"/>
                <a:ea typeface="ＭＳ Ｐゴシック" charset="0"/>
              </a:endParaRPr>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a typeface="MS PGothic" charset="0"/>
                <a:cs typeface="MS PGothic" charset="0"/>
              </a:endParaRPr>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Times New Roman" charset="0"/>
                <a:ea typeface="ＭＳ Ｐゴシック" charset="0"/>
              </a:endParaRPr>
            </a:p>
          </p:txBody>
        </p:sp>
      </p:grpSp>
      <p:sp>
        <p:nvSpPr>
          <p:cNvPr id="41987" name="Rectangle 3"/>
          <p:cNvSpPr>
            <a:spLocks noGrp="1" noChangeArrowheads="1"/>
          </p:cNvSpPr>
          <p:nvPr>
            <p:ph type="ctrTitle"/>
          </p:nvPr>
        </p:nvSpPr>
        <p:spPr>
          <a:xfrm>
            <a:off x="762000" y="1371600"/>
            <a:ext cx="7696200" cy="2057400"/>
          </a:xfrm>
        </p:spPr>
        <p:txBody>
          <a:bodyPr/>
          <a:lstStyle>
            <a:lvl1pPr>
              <a:defRPr sz="5400"/>
            </a:lvl1pPr>
          </a:lstStyle>
          <a:p>
            <a:pPr lvl="0"/>
            <a:r>
              <a:rPr lang="en-US" noProof="0" smtClean="0"/>
              <a:t>Click to edit Master title style</a:t>
            </a:r>
          </a:p>
        </p:txBody>
      </p:sp>
      <p:sp>
        <p:nvSpPr>
          <p:cNvPr id="41988"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800"/>
            </a:lvl1pPr>
          </a:lstStyle>
          <a:p>
            <a:pPr lvl="0"/>
            <a:r>
              <a:rPr lang="en-US" noProof="0" smtClean="0"/>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3" name="Rectangle 6"/>
          <p:cNvSpPr>
            <a:spLocks noGrp="1" noChangeArrowheads="1"/>
          </p:cNvSpPr>
          <p:nvPr>
            <p:ph type="ftr" sz="quarter" idx="11"/>
          </p:nvPr>
        </p:nvSpPr>
        <p:spPr/>
        <p:txBody>
          <a:bodyPr/>
          <a:lstStyle>
            <a:lvl1pPr>
              <a:defRPr/>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B7E12F0E-AD7C-4EF6-98A5-ED9EE16A92E3}" type="slidenum">
              <a:rPr lang="en-US"/>
              <a:pPr>
                <a:defRPr/>
              </a:pPr>
              <a:t>‹#›</a:t>
            </a:fld>
            <a:endParaRPr lang="en-US"/>
          </a:p>
        </p:txBody>
      </p:sp>
    </p:spTree>
    <p:extLst>
      <p:ext uri="{BB962C8B-B14F-4D97-AF65-F5344CB8AC3E}">
        <p14:creationId xmlns:p14="http://schemas.microsoft.com/office/powerpoint/2010/main" val="888364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0783CB-9F8D-4812-BB48-ABF42862ECD1}" type="slidenum">
              <a:rPr lang="en-US"/>
              <a:pPr>
                <a:defRPr/>
              </a:pPr>
              <a:t>‹#›</a:t>
            </a:fld>
            <a:endParaRPr lang="en-US"/>
          </a:p>
        </p:txBody>
      </p:sp>
    </p:spTree>
    <p:extLst>
      <p:ext uri="{BB962C8B-B14F-4D97-AF65-F5344CB8AC3E}">
        <p14:creationId xmlns:p14="http://schemas.microsoft.com/office/powerpoint/2010/main" val="3102649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52400"/>
            <a:ext cx="2060575" cy="5978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4500" y="152400"/>
            <a:ext cx="6029325" cy="5978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2C1B28-650E-4F89-9FDD-F8CF28CE52E4}" type="slidenum">
              <a:rPr lang="en-US"/>
              <a:pPr>
                <a:defRPr/>
              </a:pPr>
              <a:t>‹#›</a:t>
            </a:fld>
            <a:endParaRPr lang="en-US"/>
          </a:p>
        </p:txBody>
      </p:sp>
    </p:spTree>
    <p:extLst>
      <p:ext uri="{BB962C8B-B14F-4D97-AF65-F5344CB8AC3E}">
        <p14:creationId xmlns:p14="http://schemas.microsoft.com/office/powerpoint/2010/main" val="2756271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4500" y="152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43063"/>
            <a:ext cx="4038600" cy="4487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3063"/>
            <a:ext cx="4038600" cy="4487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35786A-9CA2-4094-9547-0A7B8A79F32A}" type="slidenum">
              <a:rPr lang="en-US"/>
              <a:pPr>
                <a:defRPr/>
              </a:pPr>
              <a:t>‹#›</a:t>
            </a:fld>
            <a:endParaRPr lang="en-US"/>
          </a:p>
        </p:txBody>
      </p:sp>
    </p:spTree>
    <p:extLst>
      <p:ext uri="{BB962C8B-B14F-4D97-AF65-F5344CB8AC3E}">
        <p14:creationId xmlns:p14="http://schemas.microsoft.com/office/powerpoint/2010/main" val="308821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BC6BA1-F1CC-4970-8C29-A0B52E5A0A23}" type="slidenum">
              <a:rPr lang="en-US"/>
              <a:pPr>
                <a:defRPr/>
              </a:pPr>
              <a:t>‹#›</a:t>
            </a:fld>
            <a:endParaRPr lang="en-US"/>
          </a:p>
        </p:txBody>
      </p:sp>
    </p:spTree>
    <p:extLst>
      <p:ext uri="{BB962C8B-B14F-4D97-AF65-F5344CB8AC3E}">
        <p14:creationId xmlns:p14="http://schemas.microsoft.com/office/powerpoint/2010/main" val="42713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BE1762-71D0-4379-B721-8F93F2920D0D}" type="slidenum">
              <a:rPr lang="en-US"/>
              <a:pPr>
                <a:defRPr/>
              </a:pPr>
              <a:t>‹#›</a:t>
            </a:fld>
            <a:endParaRPr lang="en-US"/>
          </a:p>
        </p:txBody>
      </p:sp>
    </p:spTree>
    <p:extLst>
      <p:ext uri="{BB962C8B-B14F-4D97-AF65-F5344CB8AC3E}">
        <p14:creationId xmlns:p14="http://schemas.microsoft.com/office/powerpoint/2010/main" val="141298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43063"/>
            <a:ext cx="4038600" cy="4487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3063"/>
            <a:ext cx="4038600" cy="4487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A12C3A-AC5A-443B-A9A9-8F273726F747}" type="slidenum">
              <a:rPr lang="en-US"/>
              <a:pPr>
                <a:defRPr/>
              </a:pPr>
              <a:t>‹#›</a:t>
            </a:fld>
            <a:endParaRPr lang="en-US"/>
          </a:p>
        </p:txBody>
      </p:sp>
    </p:spTree>
    <p:extLst>
      <p:ext uri="{BB962C8B-B14F-4D97-AF65-F5344CB8AC3E}">
        <p14:creationId xmlns:p14="http://schemas.microsoft.com/office/powerpoint/2010/main" val="215454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88C52CB-2937-44EC-97BC-608E36715F47}" type="slidenum">
              <a:rPr lang="en-US"/>
              <a:pPr>
                <a:defRPr/>
              </a:pPr>
              <a:t>‹#›</a:t>
            </a:fld>
            <a:endParaRPr lang="en-US"/>
          </a:p>
        </p:txBody>
      </p:sp>
    </p:spTree>
    <p:extLst>
      <p:ext uri="{BB962C8B-B14F-4D97-AF65-F5344CB8AC3E}">
        <p14:creationId xmlns:p14="http://schemas.microsoft.com/office/powerpoint/2010/main" val="53469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68482A6-B20B-4CD4-8928-407E10B9A0F4}" type="slidenum">
              <a:rPr lang="en-US"/>
              <a:pPr>
                <a:defRPr/>
              </a:pPr>
              <a:t>‹#›</a:t>
            </a:fld>
            <a:endParaRPr lang="en-US"/>
          </a:p>
        </p:txBody>
      </p:sp>
    </p:spTree>
    <p:extLst>
      <p:ext uri="{BB962C8B-B14F-4D97-AF65-F5344CB8AC3E}">
        <p14:creationId xmlns:p14="http://schemas.microsoft.com/office/powerpoint/2010/main" val="2940379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A1778FF-7EC4-4422-AF98-24D56CD55148}" type="slidenum">
              <a:rPr lang="en-US"/>
              <a:pPr>
                <a:defRPr/>
              </a:pPr>
              <a:t>‹#›</a:t>
            </a:fld>
            <a:endParaRPr lang="en-US"/>
          </a:p>
        </p:txBody>
      </p:sp>
    </p:spTree>
    <p:extLst>
      <p:ext uri="{BB962C8B-B14F-4D97-AF65-F5344CB8AC3E}">
        <p14:creationId xmlns:p14="http://schemas.microsoft.com/office/powerpoint/2010/main" val="3842323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B65275B-9276-4171-972A-0BFAB0BB9C28}" type="slidenum">
              <a:rPr lang="en-US"/>
              <a:pPr>
                <a:defRPr/>
              </a:pPr>
              <a:t>‹#›</a:t>
            </a:fld>
            <a:endParaRPr lang="en-US"/>
          </a:p>
        </p:txBody>
      </p:sp>
    </p:spTree>
    <p:extLst>
      <p:ext uri="{BB962C8B-B14F-4D97-AF65-F5344CB8AC3E}">
        <p14:creationId xmlns:p14="http://schemas.microsoft.com/office/powerpoint/2010/main" val="517516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C0ADB1-3EA9-4F32-B419-6A2A333B64FF}" type="slidenum">
              <a:rPr lang="en-US"/>
              <a:pPr>
                <a:defRPr/>
              </a:pPr>
              <a:t>‹#›</a:t>
            </a:fld>
            <a:endParaRPr lang="en-US"/>
          </a:p>
        </p:txBody>
      </p:sp>
    </p:spTree>
    <p:extLst>
      <p:ext uri="{BB962C8B-B14F-4D97-AF65-F5344CB8AC3E}">
        <p14:creationId xmlns:p14="http://schemas.microsoft.com/office/powerpoint/2010/main" val="1647422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444500" y="152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40963" name="Rectangle 3"/>
          <p:cNvSpPr>
            <a:spLocks noGrp="1" noChangeArrowheads="1"/>
          </p:cNvSpPr>
          <p:nvPr>
            <p:ph type="body" idx="1"/>
          </p:nvPr>
        </p:nvSpPr>
        <p:spPr bwMode="auto">
          <a:xfrm>
            <a:off x="457200" y="1643063"/>
            <a:ext cx="8229600" cy="4487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l" eaLnBrk="1" hangingPunct="1">
              <a:defRPr sz="1000">
                <a:latin typeface="Arial" charset="0"/>
                <a:ea typeface="ＭＳ Ｐゴシック" charset="0"/>
                <a:cs typeface="+mn-cs"/>
              </a:defRPr>
            </a:lvl1pPr>
          </a:lstStyle>
          <a:p>
            <a:pPr>
              <a:defRPr/>
            </a:pP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000">
                <a:latin typeface="Arial" charset="0"/>
                <a:ea typeface="ＭＳ Ｐゴシック" charset="0"/>
                <a:cs typeface="+mn-cs"/>
              </a:defRPr>
            </a:lvl1pPr>
          </a:lstStyle>
          <a:p>
            <a:pPr>
              <a:defRPr/>
            </a:pPr>
            <a:endParaRPr lang="en-US"/>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000">
                <a:latin typeface="Arial" pitchFamily="34" charset="0"/>
              </a:defRPr>
            </a:lvl1pPr>
          </a:lstStyle>
          <a:p>
            <a:pPr>
              <a:defRPr/>
            </a:pPr>
            <a:fld id="{BF38EFD2-7C89-4980-9FBA-BF59BA037E23}" type="slidenum">
              <a:rPr lang="en-US"/>
              <a:pPr>
                <a:defRPr/>
              </a:pPr>
              <a:t>‹#›</a:t>
            </a:fld>
            <a:endParaRPr lang="en-US"/>
          </a:p>
        </p:txBody>
      </p:sp>
      <p:sp>
        <p:nvSpPr>
          <p:cNvPr id="40969" name="Rectangle 9"/>
          <p:cNvSpPr>
            <a:spLocks noChangeArrowheads="1"/>
          </p:cNvSpPr>
          <p:nvPr/>
        </p:nvSpPr>
        <p:spPr bwMode="auto">
          <a:xfrm>
            <a:off x="8748713" y="0"/>
            <a:ext cx="228600" cy="18573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Arial" charset="0"/>
              <a:ea typeface="ＭＳ Ｐゴシック" charset="0"/>
            </a:endParaRPr>
          </a:p>
        </p:txBody>
      </p:sp>
      <p:sp>
        <p:nvSpPr>
          <p:cNvPr id="40970" name="Rectangle 10"/>
          <p:cNvSpPr>
            <a:spLocks noChangeArrowheads="1"/>
          </p:cNvSpPr>
          <p:nvPr/>
        </p:nvSpPr>
        <p:spPr bwMode="auto">
          <a:xfrm>
            <a:off x="290513" y="0"/>
            <a:ext cx="8455025" cy="18573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Arial" charset="0"/>
              <a:ea typeface="ＭＳ Ｐゴシック" charset="0"/>
            </a:endParaRPr>
          </a:p>
        </p:txBody>
      </p:sp>
      <p:sp>
        <p:nvSpPr>
          <p:cNvPr id="40971" name="Rectangle 11"/>
          <p:cNvSpPr>
            <a:spLocks noChangeArrowheads="1"/>
          </p:cNvSpPr>
          <p:nvPr/>
        </p:nvSpPr>
        <p:spPr bwMode="auto">
          <a:xfrm>
            <a:off x="290513" y="185738"/>
            <a:ext cx="8455025" cy="112712"/>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Arial" charset="0"/>
              <a:ea typeface="ＭＳ Ｐゴシック" charset="0"/>
            </a:endParaRPr>
          </a:p>
        </p:txBody>
      </p:sp>
      <p:sp>
        <p:nvSpPr>
          <p:cNvPr id="40972" name="Rectangle 12"/>
          <p:cNvSpPr>
            <a:spLocks noChangeArrowheads="1"/>
          </p:cNvSpPr>
          <p:nvPr/>
        </p:nvSpPr>
        <p:spPr bwMode="auto">
          <a:xfrm>
            <a:off x="8748713" y="185738"/>
            <a:ext cx="228600" cy="111125"/>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Arial"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4034"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 id="2147484033"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S PGothic" pitchFamily="34" charset="-128"/>
          <a:cs typeface="MS PGothic" charset="0"/>
        </a:defRPr>
      </a:lvl1pPr>
      <a:lvl2pPr algn="l" rtl="0" eaLnBrk="0" fontAlgn="base" hangingPunct="0">
        <a:spcBef>
          <a:spcPct val="0"/>
        </a:spcBef>
        <a:spcAft>
          <a:spcPct val="0"/>
        </a:spcAft>
        <a:defRPr sz="4400">
          <a:solidFill>
            <a:schemeClr val="tx2"/>
          </a:solidFill>
          <a:latin typeface="Calibri" charset="0"/>
          <a:ea typeface="MS PGothic" pitchFamily="34" charset="-128"/>
          <a:cs typeface="MS PGothic" charset="0"/>
        </a:defRPr>
      </a:lvl2pPr>
      <a:lvl3pPr algn="l" rtl="0" eaLnBrk="0" fontAlgn="base" hangingPunct="0">
        <a:spcBef>
          <a:spcPct val="0"/>
        </a:spcBef>
        <a:spcAft>
          <a:spcPct val="0"/>
        </a:spcAft>
        <a:defRPr sz="4400">
          <a:solidFill>
            <a:schemeClr val="tx2"/>
          </a:solidFill>
          <a:latin typeface="Calibri" charset="0"/>
          <a:ea typeface="MS PGothic" pitchFamily="34" charset="-128"/>
          <a:cs typeface="MS PGothic" charset="0"/>
        </a:defRPr>
      </a:lvl3pPr>
      <a:lvl4pPr algn="l" rtl="0" eaLnBrk="0" fontAlgn="base" hangingPunct="0">
        <a:spcBef>
          <a:spcPct val="0"/>
        </a:spcBef>
        <a:spcAft>
          <a:spcPct val="0"/>
        </a:spcAft>
        <a:defRPr sz="4400">
          <a:solidFill>
            <a:schemeClr val="tx2"/>
          </a:solidFill>
          <a:latin typeface="Calibri" charset="0"/>
          <a:ea typeface="MS PGothic" pitchFamily="34" charset="-128"/>
          <a:cs typeface="MS PGothic" charset="0"/>
        </a:defRPr>
      </a:lvl4pPr>
      <a:lvl5pPr algn="l" rtl="0" eaLnBrk="0" fontAlgn="base" hangingPunct="0">
        <a:spcBef>
          <a:spcPct val="0"/>
        </a:spcBef>
        <a:spcAft>
          <a:spcPct val="0"/>
        </a:spcAft>
        <a:defRPr sz="4400">
          <a:solidFill>
            <a:schemeClr val="tx2"/>
          </a:solidFill>
          <a:latin typeface="Calibri" charset="0"/>
          <a:ea typeface="MS PGothic" pitchFamily="34" charset="-128"/>
          <a:cs typeface="MS PGothic" charset="0"/>
        </a:defRPr>
      </a:lvl5pPr>
      <a:lvl6pPr marL="457200" algn="l" rtl="0" fontAlgn="base">
        <a:spcBef>
          <a:spcPct val="0"/>
        </a:spcBef>
        <a:spcAft>
          <a:spcPct val="0"/>
        </a:spcAft>
        <a:defRPr sz="4400">
          <a:solidFill>
            <a:schemeClr val="tx2"/>
          </a:solidFill>
          <a:latin typeface="Calibri" charset="0"/>
          <a:ea typeface="ＭＳ Ｐゴシック" charset="0"/>
        </a:defRPr>
      </a:lvl6pPr>
      <a:lvl7pPr marL="914400" algn="l" rtl="0" fontAlgn="base">
        <a:spcBef>
          <a:spcPct val="0"/>
        </a:spcBef>
        <a:spcAft>
          <a:spcPct val="0"/>
        </a:spcAft>
        <a:defRPr sz="4400">
          <a:solidFill>
            <a:schemeClr val="tx2"/>
          </a:solidFill>
          <a:latin typeface="Calibri" charset="0"/>
          <a:ea typeface="ＭＳ Ｐゴシック" charset="0"/>
        </a:defRPr>
      </a:lvl7pPr>
      <a:lvl8pPr marL="1371600" algn="l" rtl="0" fontAlgn="base">
        <a:spcBef>
          <a:spcPct val="0"/>
        </a:spcBef>
        <a:spcAft>
          <a:spcPct val="0"/>
        </a:spcAft>
        <a:defRPr sz="4400">
          <a:solidFill>
            <a:schemeClr val="tx2"/>
          </a:solidFill>
          <a:latin typeface="Calibri" charset="0"/>
          <a:ea typeface="ＭＳ Ｐゴシック" charset="0"/>
        </a:defRPr>
      </a:lvl8pPr>
      <a:lvl9pPr marL="1828800" algn="l" rtl="0" fontAlgn="base">
        <a:spcBef>
          <a:spcPct val="0"/>
        </a:spcBef>
        <a:spcAft>
          <a:spcPct val="0"/>
        </a:spcAft>
        <a:defRPr sz="4400">
          <a:solidFill>
            <a:schemeClr val="tx2"/>
          </a:solidFill>
          <a:latin typeface="Calibri" charset="0"/>
          <a:ea typeface="ＭＳ Ｐゴシック"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S PGothic" pitchFamily="34" charset="-128"/>
          <a:cs typeface="MS PGothic" charset="0"/>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ea typeface="MS PGothic" pitchFamily="34" charset="-128"/>
          <a:cs typeface="MS PGothic" charset="0"/>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ea typeface="MS PGothic" pitchFamily="34" charset="-128"/>
          <a:cs typeface="MS PGothic" charset="0"/>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ea typeface="MS PGothic" pitchFamily="34" charset="-128"/>
          <a:cs typeface="MS PGothic" charset="0"/>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ea typeface="MS PGothic" pitchFamily="34" charset="-128"/>
          <a:cs typeface="MS PGothic" charset="0"/>
        </a:defRPr>
      </a:lvl5pPr>
      <a:lvl6pPr marL="2754313" indent="-468313" algn="l" rtl="0" fontAlgn="base">
        <a:spcBef>
          <a:spcPct val="20000"/>
        </a:spcBef>
        <a:spcAft>
          <a:spcPct val="0"/>
        </a:spcAft>
        <a:buClr>
          <a:schemeClr val="accent1"/>
        </a:buClr>
        <a:buSzPct val="50000"/>
        <a:buFont typeface="Wingdings" charset="0"/>
        <a:buChar char="o"/>
        <a:defRPr sz="20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20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20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xml"/><Relationship Id="rId7" Type="http://schemas.openxmlformats.org/officeDocument/2006/relationships/diagramColors" Target="../diagrams/colors1.xml"/><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hyperlink" Target="mailto:mtn023safetymd@mtnstopshiv.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defRPr/>
            </a:pPr>
            <a:r>
              <a:rPr lang="en-US" sz="4900" dirty="0" smtClean="0">
                <a:effectLst>
                  <a:outerShdw blurRad="38100" dist="38100" dir="2700000" algn="tl">
                    <a:srgbClr val="C0C0C0"/>
                  </a:outerShdw>
                </a:effectLst>
              </a:rPr>
              <a:t> AE/SAE/EAE </a:t>
            </a:r>
            <a:br>
              <a:rPr lang="en-US" sz="4900" dirty="0" smtClean="0">
                <a:effectLst>
                  <a:outerShdw blurRad="38100" dist="38100" dir="2700000" algn="tl">
                    <a:srgbClr val="C0C0C0"/>
                  </a:outerShdw>
                </a:effectLst>
              </a:rPr>
            </a:br>
            <a:r>
              <a:rPr lang="en-US" sz="4900" dirty="0" smtClean="0">
                <a:effectLst>
                  <a:outerShdw blurRad="38100" dist="38100" dir="2700000" algn="tl">
                    <a:srgbClr val="C0C0C0"/>
                  </a:outerShdw>
                </a:effectLst>
              </a:rPr>
              <a:t>Identification and Reporting</a:t>
            </a:r>
          </a:p>
        </p:txBody>
      </p:sp>
      <p:sp>
        <p:nvSpPr>
          <p:cNvPr id="3" name="Subtitle 2"/>
          <p:cNvSpPr>
            <a:spLocks noGrp="1"/>
          </p:cNvSpPr>
          <p:nvPr>
            <p:ph type="subTitle" idx="1"/>
          </p:nvPr>
        </p:nvSpPr>
        <p:spPr/>
        <p:txBody>
          <a:bodyPr>
            <a:normAutofit/>
          </a:bodyPr>
          <a:lstStyle/>
          <a:p>
            <a:pPr>
              <a:defRPr/>
            </a:pPr>
            <a:r>
              <a:rPr lang="en-US" dirty="0" smtClean="0"/>
              <a:t> </a:t>
            </a:r>
            <a:endParaRPr lang="en-US" dirty="0"/>
          </a:p>
          <a:p>
            <a:pPr>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3"/>
          <p:cNvSpPr>
            <a:spLocks noGrp="1" noChangeArrowheads="1"/>
          </p:cNvSpPr>
          <p:nvPr>
            <p:ph type="body" idx="1"/>
          </p:nvPr>
        </p:nvSpPr>
        <p:spPr>
          <a:xfrm>
            <a:off x="533400" y="1600200"/>
            <a:ext cx="8077200" cy="4648200"/>
          </a:xfrm>
        </p:spPr>
        <p:txBody>
          <a:bodyPr/>
          <a:lstStyle/>
          <a:p>
            <a:r>
              <a:rPr lang="en-US" sz="2400" dirty="0" smtClean="0"/>
              <a:t>The severity of all AEs must be graded as</a:t>
            </a:r>
          </a:p>
          <a:p>
            <a:pPr lvl="1"/>
            <a:r>
              <a:rPr lang="en-US" sz="2400" dirty="0" smtClean="0"/>
              <a:t>Grade 1 = Mild</a:t>
            </a:r>
          </a:p>
          <a:p>
            <a:pPr lvl="1"/>
            <a:r>
              <a:rPr lang="en-US" sz="2400" dirty="0" smtClean="0"/>
              <a:t>Grade 2 = Moderate</a:t>
            </a:r>
          </a:p>
          <a:p>
            <a:pPr lvl="1"/>
            <a:r>
              <a:rPr lang="en-US" sz="2400" dirty="0" smtClean="0"/>
              <a:t>Grade 3 = Severe</a:t>
            </a:r>
          </a:p>
          <a:p>
            <a:pPr lvl="1"/>
            <a:r>
              <a:rPr lang="en-US" sz="2400" dirty="0" smtClean="0"/>
              <a:t>Grade 4 = Potentially Life-Threatening</a:t>
            </a:r>
          </a:p>
          <a:p>
            <a:pPr lvl="1"/>
            <a:r>
              <a:rPr lang="en-US" sz="2400" dirty="0" smtClean="0"/>
              <a:t>Grade 5 = Death</a:t>
            </a:r>
          </a:p>
          <a:p>
            <a:pPr>
              <a:spcBef>
                <a:spcPct val="40000"/>
              </a:spcBef>
            </a:pPr>
            <a:r>
              <a:rPr lang="en-US" sz="2400" dirty="0" smtClean="0"/>
              <a:t>Assign grades based on the DAIDS Female Genital Grading Table (FGGT) and DAIDS Table for Grading Adult and Pediatric Adverse Events (Toxicity Table)</a:t>
            </a:r>
          </a:p>
          <a:p>
            <a:pPr>
              <a:spcBef>
                <a:spcPct val="40000"/>
              </a:spcBef>
            </a:pPr>
            <a:r>
              <a:rPr lang="en-US" sz="2400" dirty="0" smtClean="0"/>
              <a:t>See SSP Section 8 for tips and guidance</a:t>
            </a:r>
          </a:p>
          <a:p>
            <a:pPr>
              <a:buFont typeface="Wingdings" pitchFamily="2" charset="2"/>
              <a:buNone/>
            </a:pPr>
            <a:endParaRPr lang="en-US" sz="2400" dirty="0" smtClean="0"/>
          </a:p>
        </p:txBody>
      </p:sp>
      <p:sp>
        <p:nvSpPr>
          <p:cNvPr id="364546" name="Rectangle 5"/>
          <p:cNvSpPr>
            <a:spLocks noGrp="1" noChangeArrowheads="1"/>
          </p:cNvSpPr>
          <p:nvPr>
            <p:ph type="title"/>
          </p:nvPr>
        </p:nvSpPr>
        <p:spPr>
          <a:xfrm>
            <a:off x="304800" y="609600"/>
            <a:ext cx="8610600" cy="762000"/>
          </a:xfrm>
        </p:spPr>
        <p:txBody>
          <a:bodyPr/>
          <a:lstStyle/>
          <a:p>
            <a:r>
              <a:rPr lang="en-US" dirty="0" smtClean="0"/>
              <a:t>AE Severity </a:t>
            </a:r>
          </a:p>
        </p:txBody>
      </p:sp>
    </p:spTree>
    <p:custDataLst>
      <p:tags r:id="rId1"/>
    </p:custDataLst>
    <p:extLst>
      <p:ext uri="{BB962C8B-B14F-4D97-AF65-F5344CB8AC3E}">
        <p14:creationId xmlns:p14="http://schemas.microsoft.com/office/powerpoint/2010/main" val="344340669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4572000" y="57912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3762" name="Rectangle 3"/>
          <p:cNvSpPr>
            <a:spLocks noChangeArrowheads="1"/>
          </p:cNvSpPr>
          <p:nvPr/>
        </p:nvSpPr>
        <p:spPr bwMode="auto">
          <a:xfrm>
            <a:off x="668338" y="1620838"/>
            <a:ext cx="7696200" cy="4953000"/>
          </a:xfrm>
          <a:prstGeom prst="rect">
            <a:avLst/>
          </a:prstGeom>
          <a:noFill/>
          <a:ln w="9525">
            <a:noFill/>
            <a:miter lim="800000"/>
            <a:headEnd/>
            <a:tailEnd/>
          </a:ln>
        </p:spPr>
        <p:txBody>
          <a:bodyPr/>
          <a:lstStyle/>
          <a:p>
            <a:pPr algn="l">
              <a:spcBef>
                <a:spcPct val="20000"/>
              </a:spcBef>
              <a:buClr>
                <a:schemeClr val="bg2"/>
              </a:buClr>
              <a:buSzPct val="70000"/>
              <a:defRPr/>
            </a:pPr>
            <a:r>
              <a:rPr lang="en-US" sz="2800" dirty="0">
                <a:latin typeface="Arial" pitchFamily="34" charset="0"/>
                <a:ea typeface="MS PGothic" charset="0"/>
                <a:cs typeface="MS PGothic" charset="0"/>
              </a:rPr>
              <a:t>The relationship of all reportable AEs to study product must be assessed as: </a:t>
            </a:r>
          </a:p>
          <a:p>
            <a:pPr algn="l">
              <a:spcBef>
                <a:spcPct val="20000"/>
              </a:spcBef>
              <a:buClr>
                <a:schemeClr val="bg2"/>
              </a:buClr>
              <a:buSzPct val="70000"/>
              <a:defRPr/>
            </a:pPr>
            <a:endParaRPr lang="en-US" sz="2800" dirty="0">
              <a:latin typeface="Arial" pitchFamily="34" charset="0"/>
              <a:ea typeface="MS PGothic" charset="0"/>
              <a:cs typeface="MS PGothic" charset="0"/>
            </a:endParaRPr>
          </a:p>
          <a:p>
            <a:pPr marL="469900" indent="-469900" algn="l">
              <a:spcBef>
                <a:spcPct val="20000"/>
              </a:spcBef>
              <a:buClr>
                <a:schemeClr val="bg2"/>
              </a:buClr>
              <a:buSzPct val="70000"/>
              <a:buFont typeface="Wingdings" pitchFamily="2" charset="2"/>
              <a:buChar char="o"/>
              <a:defRPr/>
            </a:pPr>
            <a:r>
              <a:rPr lang="en-US" sz="2800" dirty="0">
                <a:latin typeface="Arial" pitchFamily="34" charset="0"/>
                <a:ea typeface="MS PGothic" charset="0"/>
                <a:cs typeface="MS PGothic" charset="0"/>
              </a:rPr>
              <a:t>Related</a:t>
            </a:r>
          </a:p>
          <a:p>
            <a:pPr marL="469900" indent="-469900" algn="l">
              <a:spcBef>
                <a:spcPct val="20000"/>
              </a:spcBef>
              <a:buClr>
                <a:schemeClr val="bg2"/>
              </a:buClr>
              <a:buSzPct val="70000"/>
              <a:buFont typeface="Wingdings" pitchFamily="2" charset="2"/>
              <a:buChar char="o"/>
              <a:defRPr/>
            </a:pPr>
            <a:r>
              <a:rPr lang="en-US" sz="2800" dirty="0">
                <a:latin typeface="Arial" pitchFamily="34" charset="0"/>
                <a:ea typeface="MS PGothic" charset="0"/>
                <a:cs typeface="MS PGothic" charset="0"/>
              </a:rPr>
              <a:t>Not Related</a:t>
            </a:r>
          </a:p>
        </p:txBody>
      </p:sp>
      <p:sp>
        <p:nvSpPr>
          <p:cNvPr id="373763" name="Rectangle 4"/>
          <p:cNvSpPr>
            <a:spLocks noGrp="1" noChangeArrowheads="1"/>
          </p:cNvSpPr>
          <p:nvPr>
            <p:ph type="title"/>
          </p:nvPr>
        </p:nvSpPr>
        <p:spPr>
          <a:xfrm>
            <a:off x="304800" y="609600"/>
            <a:ext cx="8610600" cy="762000"/>
          </a:xfrm>
        </p:spPr>
        <p:txBody>
          <a:bodyPr/>
          <a:lstStyle/>
          <a:p>
            <a:pPr>
              <a:defRPr/>
            </a:pPr>
            <a:r>
              <a:rPr lang="en-US" dirty="0" smtClean="0"/>
              <a:t>Adverse Event Relationship</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MS PGothic" charset="0"/>
              </a:rPr>
              <a:t>Relatedness: Factors to </a:t>
            </a:r>
            <a:r>
              <a:rPr lang="en-US" dirty="0" smtClean="0">
                <a:ea typeface="MS PGothic" charset="0"/>
              </a:rPr>
              <a:t>Consider</a:t>
            </a:r>
            <a:endParaRPr lang="en-US" dirty="0"/>
          </a:p>
        </p:txBody>
      </p:sp>
      <p:sp>
        <p:nvSpPr>
          <p:cNvPr id="376833" name="Content Placeholder 2"/>
          <p:cNvSpPr>
            <a:spLocks noGrp="1"/>
          </p:cNvSpPr>
          <p:nvPr>
            <p:ph idx="1"/>
          </p:nvPr>
        </p:nvSpPr>
        <p:spPr/>
        <p:txBody>
          <a:bodyPr/>
          <a:lstStyle/>
          <a:p>
            <a:pPr marL="342900" indent="-342900">
              <a:buFont typeface="Wingdings" charset="0"/>
              <a:buChar char="o"/>
              <a:defRPr/>
            </a:pPr>
            <a:r>
              <a:rPr lang="en-US" sz="2400" dirty="0" smtClean="0"/>
              <a:t>Pre-clinical and clinical profile of the study product</a:t>
            </a:r>
            <a:r>
              <a:rPr lang="en-US" sz="2400" smtClean="0"/>
              <a:t>:  investigator brochure, </a:t>
            </a:r>
            <a:r>
              <a:rPr lang="en-US" sz="2400" dirty="0" smtClean="0"/>
              <a:t>other published information</a:t>
            </a:r>
          </a:p>
          <a:p>
            <a:pPr marL="342900" indent="-342900">
              <a:buFont typeface="Wingdings" charset="0"/>
              <a:buChar char="o"/>
              <a:defRPr/>
            </a:pPr>
            <a:r>
              <a:rPr lang="en-US" sz="2400" dirty="0" smtClean="0"/>
              <a:t>Timing of product use relative to onset, resolution, and/or recurrence of the AE</a:t>
            </a:r>
          </a:p>
          <a:p>
            <a:pPr marL="342900" indent="-342900">
              <a:buFont typeface="Wingdings" charset="0"/>
              <a:buChar char="o"/>
              <a:defRPr/>
            </a:pPr>
            <a:r>
              <a:rPr lang="en-US" sz="2400" dirty="0" smtClean="0"/>
              <a:t>Likelihood of observing the AE in the study population in the absence of product use</a:t>
            </a:r>
          </a:p>
          <a:p>
            <a:pPr marL="342900" indent="-342900">
              <a:buFont typeface="Wingdings" charset="0"/>
              <a:buChar char="o"/>
              <a:defRPr/>
            </a:pPr>
            <a:r>
              <a:rPr lang="en-US" sz="2400" dirty="0" smtClean="0"/>
              <a:t>Presence of other conditions or exposures that could have caused the AE </a:t>
            </a:r>
          </a:p>
          <a:p>
            <a:pPr marL="342900" indent="-342900">
              <a:buFont typeface="Wingdings" charset="0"/>
              <a:buChar char="o"/>
              <a:defRPr/>
            </a:pPr>
            <a:r>
              <a:rPr lang="en-US" sz="2400" dirty="0" smtClean="0"/>
              <a:t>Clinical judgment, including judgment of biologic plausibility</a:t>
            </a:r>
          </a:p>
        </p:txBody>
      </p:sp>
      <p:sp>
        <p:nvSpPr>
          <p:cNvPr id="376834" name="Title 1"/>
          <p:cNvSpPr>
            <a:spLocks/>
          </p:cNvSpPr>
          <p:nvPr/>
        </p:nvSpPr>
        <p:spPr bwMode="auto">
          <a:xfrm>
            <a:off x="304800" y="228600"/>
            <a:ext cx="8229600" cy="1143000"/>
          </a:xfrm>
          <a:prstGeom prst="rect">
            <a:avLst/>
          </a:prstGeom>
          <a:noFill/>
          <a:ln w="9525">
            <a:noFill/>
            <a:miter lim="800000"/>
            <a:headEnd/>
            <a:tailEnd/>
          </a:ln>
        </p:spPr>
        <p:txBody>
          <a:bodyPr anchor="b"/>
          <a:lstStyle/>
          <a:p>
            <a:pPr algn="l">
              <a:defRPr/>
            </a:pPr>
            <a:endParaRPr lang="en-US" sz="4400" dirty="0">
              <a:latin typeface="+mj-lt"/>
              <a:ea typeface="MS PGothic" charset="0"/>
              <a:cs typeface="MS PGothic" charset="0"/>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5"/>
          <p:cNvSpPr>
            <a:spLocks noGrp="1" noChangeArrowheads="1"/>
          </p:cNvSpPr>
          <p:nvPr>
            <p:ph type="title"/>
          </p:nvPr>
        </p:nvSpPr>
        <p:spPr/>
        <p:txBody>
          <a:bodyPr/>
          <a:lstStyle/>
          <a:p>
            <a:pPr>
              <a:defRPr/>
            </a:pPr>
            <a:r>
              <a:rPr lang="en-US" dirty="0" smtClean="0"/>
              <a:t>Adverse Event Outcome</a:t>
            </a:r>
          </a:p>
        </p:txBody>
      </p:sp>
      <p:sp>
        <p:nvSpPr>
          <p:cNvPr id="396289" name="Rectangle 2"/>
          <p:cNvSpPr>
            <a:spLocks noGrp="1" noChangeArrowheads="1"/>
          </p:cNvSpPr>
          <p:nvPr>
            <p:ph idx="1"/>
          </p:nvPr>
        </p:nvSpPr>
        <p:spPr/>
        <p:txBody>
          <a:bodyPr/>
          <a:lstStyle/>
          <a:p>
            <a:pPr>
              <a:defRPr/>
            </a:pPr>
            <a:r>
              <a:rPr lang="en-US" sz="2800" dirty="0" smtClean="0"/>
              <a:t>All AEs – reportable and not reportable – must be followed clinically at each </a:t>
            </a:r>
            <a:r>
              <a:rPr lang="en-US" sz="2800" smtClean="0"/>
              <a:t>scheduled visit </a:t>
            </a:r>
            <a:r>
              <a:rPr lang="en-US" sz="2800" dirty="0" smtClean="0"/>
              <a:t>until the AE resolves or stabilizes</a:t>
            </a:r>
          </a:p>
          <a:p>
            <a:pPr lvl="1">
              <a:defRPr/>
            </a:pPr>
            <a:r>
              <a:rPr lang="en-US" sz="2400" dirty="0" smtClean="0"/>
              <a:t>Resolution = return to baseline severity grade</a:t>
            </a:r>
          </a:p>
          <a:p>
            <a:pPr lvl="1">
              <a:defRPr/>
            </a:pPr>
            <a:r>
              <a:rPr lang="en-US" sz="2400" dirty="0" smtClean="0"/>
              <a:t>Stabilization = persistence at a severity grade above baseline for one month</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7" name="Rectangle 2"/>
          <p:cNvSpPr>
            <a:spLocks noGrp="1" noChangeArrowheads="1"/>
          </p:cNvSpPr>
          <p:nvPr>
            <p:ph type="body" idx="1"/>
          </p:nvPr>
        </p:nvSpPr>
        <p:spPr>
          <a:xfrm>
            <a:off x="381000" y="1828800"/>
            <a:ext cx="8229600" cy="4302125"/>
          </a:xfrm>
        </p:spPr>
        <p:txBody>
          <a:bodyPr/>
          <a:lstStyle/>
          <a:p>
            <a:pPr>
              <a:buFont typeface="Wingdings" charset="0"/>
              <a:buChar char="o"/>
              <a:defRPr/>
            </a:pPr>
            <a:r>
              <a:rPr lang="en-US" sz="2800" dirty="0" smtClean="0"/>
              <a:t>At each visit, an authorized study clinician should review all previously reported ongoing AEs to evaluate their current status</a:t>
            </a:r>
          </a:p>
          <a:p>
            <a:pPr>
              <a:buFont typeface="Wingdings" charset="0"/>
              <a:buChar char="o"/>
              <a:defRPr/>
            </a:pPr>
            <a:r>
              <a:rPr lang="en-US" sz="2800" dirty="0" smtClean="0"/>
              <a:t>Often times the outcome of an AE will not be available when the AE is first documented</a:t>
            </a:r>
          </a:p>
          <a:p>
            <a:pPr>
              <a:buFont typeface="Wingdings" charset="0"/>
              <a:buChar char="o"/>
              <a:defRPr/>
            </a:pPr>
            <a:r>
              <a:rPr lang="en-US" sz="2800" dirty="0" smtClean="0"/>
              <a:t>In such cases, documentation should be updated when the final outcome becomes available</a:t>
            </a:r>
          </a:p>
        </p:txBody>
      </p:sp>
      <p:sp>
        <p:nvSpPr>
          <p:cNvPr id="398338" name="Rectangle 3"/>
          <p:cNvSpPr>
            <a:spLocks noGrp="1" noChangeArrowheads="1"/>
          </p:cNvSpPr>
          <p:nvPr>
            <p:ph type="title"/>
          </p:nvPr>
        </p:nvSpPr>
        <p:spPr>
          <a:xfrm>
            <a:off x="304800" y="609600"/>
            <a:ext cx="8610600" cy="762000"/>
          </a:xfrm>
        </p:spPr>
        <p:txBody>
          <a:bodyPr/>
          <a:lstStyle/>
          <a:p>
            <a:pPr>
              <a:defRPr/>
            </a:pPr>
            <a:r>
              <a:rPr lang="en-US" dirty="0" smtClean="0"/>
              <a:t>Adverse Event Outcome</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 Follow-up after Termination</a:t>
            </a:r>
            <a:endParaRPr lang="en-US" dirty="0"/>
          </a:p>
        </p:txBody>
      </p:sp>
      <p:sp>
        <p:nvSpPr>
          <p:cNvPr id="3" name="Content Placeholder 2"/>
          <p:cNvSpPr>
            <a:spLocks noGrp="1"/>
          </p:cNvSpPr>
          <p:nvPr>
            <p:ph idx="1"/>
          </p:nvPr>
        </p:nvSpPr>
        <p:spPr/>
        <p:txBody>
          <a:bodyPr/>
          <a:lstStyle/>
          <a:p>
            <a:r>
              <a:rPr lang="en-US" sz="2400" dirty="0"/>
              <a:t>AEs that require reassessment after the participant's termination </a:t>
            </a:r>
            <a:r>
              <a:rPr lang="en-US" sz="2400" dirty="0" smtClean="0"/>
              <a:t>visit:</a:t>
            </a:r>
            <a:endParaRPr lang="en-US" sz="2400" dirty="0"/>
          </a:p>
          <a:p>
            <a:pPr lvl="1"/>
            <a:r>
              <a:rPr lang="en-US" sz="2000" dirty="0" smtClean="0"/>
              <a:t>AEs </a:t>
            </a:r>
            <a:r>
              <a:rPr lang="en-US" sz="2000" dirty="0"/>
              <a:t>that are found to have increased in severity at </a:t>
            </a:r>
            <a:r>
              <a:rPr lang="en-US" sz="2000" dirty="0" smtClean="0"/>
              <a:t>termination </a:t>
            </a:r>
            <a:r>
              <a:rPr lang="en-US" sz="2000" dirty="0"/>
              <a:t>visit</a:t>
            </a:r>
          </a:p>
          <a:p>
            <a:pPr lvl="1"/>
            <a:r>
              <a:rPr lang="en-US" sz="2000" dirty="0" smtClean="0"/>
              <a:t>AEs </a:t>
            </a:r>
            <a:r>
              <a:rPr lang="en-US" sz="2000" dirty="0"/>
              <a:t>deemed related to study product </a:t>
            </a:r>
          </a:p>
          <a:p>
            <a:pPr lvl="1"/>
            <a:r>
              <a:rPr lang="en-US" sz="2000" dirty="0" smtClean="0"/>
              <a:t>All </a:t>
            </a:r>
            <a:r>
              <a:rPr lang="en-US" sz="2000" dirty="0"/>
              <a:t>Grade 3 or higher AEs that are ongoing at the termination visit</a:t>
            </a:r>
          </a:p>
          <a:p>
            <a:pPr lvl="1"/>
            <a:r>
              <a:rPr lang="en-US" sz="2000" dirty="0" smtClean="0"/>
              <a:t>SAEs/EAEs</a:t>
            </a:r>
            <a:endParaRPr lang="en-US" sz="2000" dirty="0"/>
          </a:p>
          <a:p>
            <a:r>
              <a:rPr lang="en-US" sz="2400" dirty="0"/>
              <a:t>The </a:t>
            </a:r>
            <a:r>
              <a:rPr lang="en-US" sz="2400" dirty="0" err="1"/>
              <a:t>IoR</a:t>
            </a:r>
            <a:r>
              <a:rPr lang="en-US" sz="2400" dirty="0"/>
              <a:t> or designee must establish a clinically appropriate follow-up plan for the AE.  </a:t>
            </a:r>
            <a:endParaRPr lang="en-US" sz="2400" dirty="0" smtClean="0"/>
          </a:p>
          <a:p>
            <a:pPr lvl="1"/>
            <a:r>
              <a:rPr lang="en-US" sz="2000" dirty="0" smtClean="0"/>
              <a:t>At </a:t>
            </a:r>
            <a:r>
              <a:rPr lang="en-US" sz="2000" dirty="0"/>
              <a:t>a minimum, </a:t>
            </a:r>
            <a:r>
              <a:rPr lang="en-US" sz="2000" dirty="0" smtClean="0"/>
              <a:t>re-assessed within </a:t>
            </a:r>
            <a:r>
              <a:rPr lang="en-US" sz="2000" dirty="0"/>
              <a:t>30 days after the termination visit; additional evaluations also may take place at the discretion of the </a:t>
            </a:r>
            <a:r>
              <a:rPr lang="en-US" sz="2000" dirty="0" err="1"/>
              <a:t>IoR</a:t>
            </a:r>
            <a:r>
              <a:rPr lang="en-US" sz="2000" dirty="0"/>
              <a:t> or designee.</a:t>
            </a:r>
          </a:p>
        </p:txBody>
      </p:sp>
    </p:spTree>
    <p:extLst>
      <p:ext uri="{BB962C8B-B14F-4D97-AF65-F5344CB8AC3E}">
        <p14:creationId xmlns:p14="http://schemas.microsoft.com/office/powerpoint/2010/main" val="3288981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ChangeArrowheads="1"/>
          </p:cNvSpPr>
          <p:nvPr/>
        </p:nvSpPr>
        <p:spPr bwMode="auto">
          <a:xfrm>
            <a:off x="381000" y="16002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itchFamily="18" charset="0"/>
                <a:ea typeface="MS PGothic" pitchFamily="34" charset="-128"/>
              </a:defRPr>
            </a:lvl1pPr>
            <a:lvl2pPr marL="11430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SzPct val="75000"/>
              <a:buFont typeface="Wingdings" pitchFamily="2" charset="2"/>
              <a:buNone/>
            </a:pPr>
            <a:r>
              <a:rPr lang="en-US" altLang="en-US" i="1">
                <a:latin typeface="Arial" charset="0"/>
              </a:rPr>
              <a:t>Any untoward medical occurrence that at any dose:</a:t>
            </a:r>
          </a:p>
          <a:p>
            <a:pPr lvl="1">
              <a:spcBef>
                <a:spcPct val="20000"/>
              </a:spcBef>
              <a:buClr>
                <a:schemeClr val="accent2"/>
              </a:buClr>
              <a:buSzPct val="75000"/>
              <a:buFont typeface="Wingdings" pitchFamily="2" charset="2"/>
              <a:buNone/>
            </a:pPr>
            <a:endParaRPr lang="en-US" altLang="en-US" i="1">
              <a:latin typeface="Arial" charset="0"/>
            </a:endParaRPr>
          </a:p>
        </p:txBody>
      </p:sp>
      <p:sp>
        <p:nvSpPr>
          <p:cNvPr id="27651" name="Rectangle 4"/>
          <p:cNvSpPr>
            <a:spLocks noChangeArrowheads="1"/>
          </p:cNvSpPr>
          <p:nvPr/>
        </p:nvSpPr>
        <p:spPr bwMode="auto">
          <a:xfrm>
            <a:off x="533400" y="2057400"/>
            <a:ext cx="7696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defRPr sz="2400">
                <a:solidFill>
                  <a:schemeClr val="tx1"/>
                </a:solidFill>
                <a:latin typeface="Times New Roman" pitchFamily="18" charset="0"/>
                <a:ea typeface="MS PGothic" pitchFamily="34" charset="-128"/>
              </a:defRPr>
            </a:lvl1pPr>
            <a:lvl2pPr marL="908050" indent="-436563">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l">
              <a:buClr>
                <a:schemeClr val="bg2"/>
              </a:buClr>
              <a:buSzPct val="70000"/>
              <a:buFont typeface="Wingdings" pitchFamily="2" charset="2"/>
              <a:buChar char="o"/>
            </a:pPr>
            <a:r>
              <a:rPr lang="en-US" altLang="en-US" i="1">
                <a:latin typeface="Arial" charset="0"/>
              </a:rPr>
              <a:t>Results in death</a:t>
            </a:r>
          </a:p>
          <a:p>
            <a:pPr algn="l">
              <a:buClr>
                <a:schemeClr val="bg2"/>
              </a:buClr>
              <a:buSzPct val="70000"/>
              <a:buFont typeface="Wingdings" pitchFamily="2" charset="2"/>
              <a:buChar char="o"/>
            </a:pPr>
            <a:r>
              <a:rPr lang="en-US" altLang="en-US" i="1">
                <a:latin typeface="Arial" charset="0"/>
              </a:rPr>
              <a:t>Is life-threatening</a:t>
            </a:r>
          </a:p>
          <a:p>
            <a:pPr algn="l">
              <a:buClr>
                <a:schemeClr val="bg2"/>
              </a:buClr>
              <a:buSzPct val="70000"/>
              <a:buFont typeface="Wingdings" pitchFamily="2" charset="2"/>
              <a:buChar char="o"/>
            </a:pPr>
            <a:r>
              <a:rPr lang="en-US" altLang="en-US" i="1">
                <a:latin typeface="Arial" charset="0"/>
              </a:rPr>
              <a:t>Requires inpatient hospitalization or prolongation of existing hospitalization</a:t>
            </a:r>
          </a:p>
          <a:p>
            <a:pPr algn="l">
              <a:buClr>
                <a:schemeClr val="bg2"/>
              </a:buClr>
              <a:buSzPct val="70000"/>
              <a:buFont typeface="Wingdings" pitchFamily="2" charset="2"/>
              <a:buChar char="o"/>
            </a:pPr>
            <a:r>
              <a:rPr lang="en-US" altLang="en-US" i="1">
                <a:latin typeface="Arial" charset="0"/>
              </a:rPr>
              <a:t>Results in persistent or significant disability/ incapacity</a:t>
            </a:r>
          </a:p>
          <a:p>
            <a:pPr algn="l">
              <a:buClr>
                <a:schemeClr val="bg2"/>
              </a:buClr>
              <a:buSzPct val="70000"/>
              <a:buFont typeface="Wingdings" pitchFamily="2" charset="2"/>
              <a:buChar char="o"/>
            </a:pPr>
            <a:r>
              <a:rPr lang="en-US" altLang="en-US" i="1">
                <a:latin typeface="Arial" charset="0"/>
              </a:rPr>
              <a:t>(Is a congenital anomaly/birth defect)</a:t>
            </a:r>
            <a:endParaRPr lang="en-US" altLang="en-US" i="1">
              <a:latin typeface="Arial" charset="0"/>
              <a:cs typeface="Times New Roman" pitchFamily="18" charset="0"/>
            </a:endParaRPr>
          </a:p>
          <a:p>
            <a:pPr lvl="1">
              <a:buClr>
                <a:schemeClr val="accent2"/>
              </a:buClr>
              <a:buSzPct val="75000"/>
              <a:buFont typeface="Wingdings" pitchFamily="2" charset="2"/>
              <a:buNone/>
            </a:pPr>
            <a:endParaRPr lang="en-US" altLang="en-US" i="1">
              <a:latin typeface="Arial" charset="0"/>
              <a:cs typeface="Times New Roman" pitchFamily="18" charset="0"/>
            </a:endParaRPr>
          </a:p>
        </p:txBody>
      </p:sp>
      <p:sp>
        <p:nvSpPr>
          <p:cNvPr id="421891" name="Rectangle 7"/>
          <p:cNvSpPr>
            <a:spLocks noGrp="1" noChangeArrowheads="1"/>
          </p:cNvSpPr>
          <p:nvPr>
            <p:ph type="title"/>
          </p:nvPr>
        </p:nvSpPr>
        <p:spPr>
          <a:xfrm>
            <a:off x="304800" y="457200"/>
            <a:ext cx="8610600" cy="914400"/>
          </a:xfrm>
        </p:spPr>
        <p:txBody>
          <a:bodyPr/>
          <a:lstStyle/>
          <a:p>
            <a:pPr>
              <a:defRPr/>
            </a:pPr>
            <a:r>
              <a:rPr lang="en-US" sz="4000" dirty="0" smtClean="0"/>
              <a:t>Definition: Serious Adverse Event</a:t>
            </a:r>
          </a:p>
        </p:txBody>
      </p:sp>
      <p:sp>
        <p:nvSpPr>
          <p:cNvPr id="114696" name="Rectangle 8"/>
          <p:cNvSpPr>
            <a:spLocks noChangeArrowheads="1"/>
          </p:cNvSpPr>
          <p:nvPr/>
        </p:nvSpPr>
        <p:spPr bwMode="auto">
          <a:xfrm>
            <a:off x="457200" y="4876800"/>
            <a:ext cx="7924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itchFamily="18" charset="0"/>
                <a:ea typeface="MS PGothic" pitchFamily="34" charset="-128"/>
              </a:defRPr>
            </a:lvl1pPr>
            <a:lvl2pPr marL="11430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SzPct val="75000"/>
              <a:buFont typeface="Wingdings" pitchFamily="2" charset="2"/>
              <a:buNone/>
            </a:pPr>
            <a:r>
              <a:rPr lang="en-US" altLang="en-US" sz="2200" i="1">
                <a:latin typeface="Arial" charset="0"/>
              </a:rPr>
              <a:t>Important medical events that may not be immediately life-threatening or result in death or hospitalization, but may jeopardize the participant or may require intervention to prevent one of the above-listed outcomes, also may be considered serious. </a:t>
            </a:r>
            <a:endParaRPr lang="en-US" altLang="en-US" sz="2200">
              <a:latin typeface="Arial"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6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09600" y="1600200"/>
            <a:ext cx="7924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2800" i="1" dirty="0" smtClean="0">
                <a:latin typeface="Arial" charset="0"/>
              </a:rPr>
              <a:t>All AEs that meet the definition of “serious” (SAEs), regardless of relationship to study product, are expedited adverse events (EAE)</a:t>
            </a:r>
          </a:p>
          <a:p>
            <a:endParaRPr lang="en-US" altLang="en-US" sz="2800" i="1" dirty="0">
              <a:latin typeface="Arial" charset="0"/>
            </a:endParaRPr>
          </a:p>
          <a:p>
            <a:r>
              <a:rPr lang="en-US" altLang="en-US" sz="2800" i="1" smtClean="0">
                <a:latin typeface="Arial" charset="0"/>
              </a:rPr>
              <a:t>MTN-028 </a:t>
            </a:r>
            <a:r>
              <a:rPr lang="en-US" altLang="en-US" sz="2800" i="1" dirty="0" smtClean="0">
                <a:latin typeface="Arial" charset="0"/>
              </a:rPr>
              <a:t>protocol </a:t>
            </a:r>
            <a:r>
              <a:rPr lang="en-US" altLang="en-US" sz="2800" i="1" dirty="0">
                <a:latin typeface="Arial" charset="0"/>
              </a:rPr>
              <a:t>(Section 8.4) specifies “standard” reporting per the Manual for Expedited Reporting of Adverse Events to DAIDS</a:t>
            </a:r>
          </a:p>
          <a:p>
            <a:endParaRPr lang="en-US" altLang="en-US" sz="2800" i="1" dirty="0">
              <a:latin typeface="Arial" charset="0"/>
            </a:endParaRPr>
          </a:p>
        </p:txBody>
      </p:sp>
      <p:sp>
        <p:nvSpPr>
          <p:cNvPr id="427010" name="Rectangle 4"/>
          <p:cNvSpPr>
            <a:spLocks noGrp="1" noChangeArrowheads="1"/>
          </p:cNvSpPr>
          <p:nvPr>
            <p:ph type="title"/>
          </p:nvPr>
        </p:nvSpPr>
        <p:spPr>
          <a:xfrm>
            <a:off x="304800" y="457200"/>
            <a:ext cx="8610600" cy="914400"/>
          </a:xfrm>
        </p:spPr>
        <p:txBody>
          <a:bodyPr/>
          <a:lstStyle/>
          <a:p>
            <a:pPr>
              <a:defRPr/>
            </a:pPr>
            <a:r>
              <a:rPr lang="en-US" dirty="0" smtClean="0"/>
              <a:t>Definition: Expedited Adverse Event</a:t>
            </a:r>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3" name="Rectangle 2"/>
          <p:cNvSpPr>
            <a:spLocks noGrp="1" noChangeArrowheads="1"/>
          </p:cNvSpPr>
          <p:nvPr>
            <p:ph type="title"/>
          </p:nvPr>
        </p:nvSpPr>
        <p:spPr>
          <a:xfrm>
            <a:off x="457200" y="381000"/>
            <a:ext cx="8229600" cy="990600"/>
          </a:xfrm>
        </p:spPr>
        <p:txBody>
          <a:bodyPr/>
          <a:lstStyle/>
          <a:p>
            <a:pPr>
              <a:defRPr/>
            </a:pPr>
            <a:r>
              <a:rPr lang="en-US" dirty="0" smtClean="0"/>
              <a:t>EAE Reporting</a:t>
            </a:r>
          </a:p>
        </p:txBody>
      </p:sp>
      <p:sp>
        <p:nvSpPr>
          <p:cNvPr id="438274" name="Rectangle 3"/>
          <p:cNvSpPr>
            <a:spLocks noGrp="1" noChangeArrowheads="1"/>
          </p:cNvSpPr>
          <p:nvPr>
            <p:ph type="body" idx="1"/>
          </p:nvPr>
        </p:nvSpPr>
        <p:spPr>
          <a:xfrm>
            <a:off x="381000" y="1600200"/>
            <a:ext cx="8001000" cy="5029200"/>
          </a:xfrm>
        </p:spPr>
        <p:txBody>
          <a:bodyPr/>
          <a:lstStyle/>
          <a:p>
            <a:pPr>
              <a:buFont typeface="Wingdings" charset="0"/>
              <a:buChar char="o"/>
              <a:defRPr/>
            </a:pPr>
            <a:r>
              <a:rPr lang="en-US" sz="2400" dirty="0"/>
              <a:t>Reporting period begins once the participant is randomized and continues through the final study </a:t>
            </a:r>
            <a:r>
              <a:rPr lang="en-US" sz="2400" dirty="0" smtClean="0"/>
              <a:t>visit</a:t>
            </a:r>
            <a:endParaRPr lang="en-US" sz="2400" strike="sngStrike" dirty="0">
              <a:solidFill>
                <a:srgbClr val="FF0000"/>
              </a:solidFill>
            </a:endParaRPr>
          </a:p>
          <a:p>
            <a:pPr>
              <a:buFont typeface="Wingdings" charset="0"/>
              <a:buChar char="o"/>
              <a:defRPr/>
            </a:pPr>
            <a:r>
              <a:rPr lang="en-US" sz="2400" dirty="0" smtClean="0"/>
              <a:t>All </a:t>
            </a:r>
            <a:r>
              <a:rPr lang="en-US" sz="2400" dirty="0"/>
              <a:t>EAEs must be reported within </a:t>
            </a:r>
            <a:r>
              <a:rPr lang="en-US" sz="2400" dirty="0" smtClean="0"/>
              <a:t>3 reporting </a:t>
            </a:r>
            <a:r>
              <a:rPr lang="en-US" sz="2400" dirty="0"/>
              <a:t>days of site </a:t>
            </a:r>
            <a:r>
              <a:rPr lang="en-US" sz="2400" dirty="0" smtClean="0"/>
              <a:t>awareness</a:t>
            </a:r>
          </a:p>
          <a:p>
            <a:pPr>
              <a:buFont typeface="Wingdings" charset="0"/>
              <a:buChar char="o"/>
              <a:defRPr/>
            </a:pPr>
            <a:r>
              <a:rPr lang="en-US" sz="2400" dirty="0" smtClean="0"/>
              <a:t>Definition </a:t>
            </a:r>
            <a:r>
              <a:rPr lang="en-US" sz="2400" dirty="0"/>
              <a:t>of a “reporting </a:t>
            </a:r>
            <a:r>
              <a:rPr lang="en-US" sz="2400" dirty="0" smtClean="0"/>
              <a:t>day”</a:t>
            </a:r>
          </a:p>
          <a:p>
            <a:pPr lvl="1">
              <a:buFont typeface="Wingdings" charset="0"/>
              <a:buChar char="o"/>
              <a:defRPr/>
            </a:pPr>
            <a:r>
              <a:rPr lang="en-US" sz="2000" dirty="0"/>
              <a:t>Monday through Friday</a:t>
            </a:r>
            <a:endParaRPr lang="en-US" sz="2000" dirty="0" smtClean="0"/>
          </a:p>
          <a:p>
            <a:pPr lvl="1">
              <a:buFont typeface="Wingdings" charset="0"/>
              <a:buChar char="o"/>
              <a:defRPr/>
            </a:pPr>
            <a:r>
              <a:rPr lang="en-US" sz="2000" dirty="0" smtClean="0"/>
              <a:t>Saturday </a:t>
            </a:r>
            <a:r>
              <a:rPr lang="en-US" sz="2000" dirty="0"/>
              <a:t>and Sunday are not considered reporting </a:t>
            </a:r>
            <a:r>
              <a:rPr lang="en-US" sz="2000" dirty="0" smtClean="0"/>
              <a:t>days</a:t>
            </a:r>
            <a:endParaRPr lang="en-US" sz="2000" dirty="0"/>
          </a:p>
          <a:p>
            <a:pPr lvl="1">
              <a:buFont typeface="Wingdings" charset="0"/>
              <a:buChar char="o"/>
              <a:defRPr/>
            </a:pPr>
            <a:r>
              <a:rPr lang="en-US" sz="2000" dirty="0" smtClean="0"/>
              <a:t>Any holiday </a:t>
            </a:r>
            <a:r>
              <a:rPr lang="en-US" sz="2000" dirty="0"/>
              <a:t>that occurs on a Monday through Friday</a:t>
            </a:r>
          </a:p>
          <a:p>
            <a:pPr lvl="1">
              <a:buFont typeface="Wingdings" charset="0"/>
              <a:buChar char="o"/>
              <a:defRPr/>
            </a:pPr>
            <a:r>
              <a:rPr lang="en-US" sz="2000" dirty="0" smtClean="0"/>
              <a:t>A </a:t>
            </a:r>
            <a:r>
              <a:rPr lang="en-US" sz="2000" dirty="0"/>
              <a:t>reporting day starts at 12:00 AM (midnight) and ends at </a:t>
            </a:r>
            <a:r>
              <a:rPr lang="en-US" sz="2000" dirty="0" smtClean="0"/>
              <a:t>11:59 </a:t>
            </a:r>
            <a:r>
              <a:rPr lang="en-US" sz="2000" dirty="0"/>
              <a:t>PM local time (in the site’s time zone</a:t>
            </a:r>
            <a:r>
              <a:rPr lang="en-US" sz="2000" dirty="0" smtClean="0"/>
              <a:t>).</a:t>
            </a:r>
          </a:p>
          <a:p>
            <a:pPr lvl="1">
              <a:buFont typeface="Wingdings" charset="0"/>
              <a:buChar char="o"/>
              <a:defRPr/>
            </a:pPr>
            <a:r>
              <a:rPr lang="en-US" sz="2000" dirty="0"/>
              <a:t>The day site staff become aware that an AE has met the definition of an EAE shall count as day 1 – regardless of time of </a:t>
            </a:r>
            <a:r>
              <a:rPr lang="en-US" sz="2000" dirty="0" smtClean="0"/>
              <a:t>day</a:t>
            </a:r>
            <a:endParaRPr lang="en-US" sz="2000" dirty="0"/>
          </a:p>
        </p:txBody>
      </p:sp>
    </p:spTree>
    <p:custDataLst>
      <p:tags r:id="rId1"/>
    </p:custData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3" name="Rectangle 2"/>
          <p:cNvSpPr>
            <a:spLocks noGrp="1" noChangeArrowheads="1"/>
          </p:cNvSpPr>
          <p:nvPr>
            <p:ph type="title"/>
          </p:nvPr>
        </p:nvSpPr>
        <p:spPr>
          <a:xfrm>
            <a:off x="457200" y="381000"/>
            <a:ext cx="8229600" cy="990600"/>
          </a:xfrm>
        </p:spPr>
        <p:txBody>
          <a:bodyPr/>
          <a:lstStyle/>
          <a:p>
            <a:pPr>
              <a:defRPr/>
            </a:pPr>
            <a:r>
              <a:rPr lang="en-US" dirty="0" smtClean="0"/>
              <a:t>EAE Reporting, cont.</a:t>
            </a:r>
          </a:p>
        </p:txBody>
      </p:sp>
      <p:sp>
        <p:nvSpPr>
          <p:cNvPr id="438274" name="Rectangle 3"/>
          <p:cNvSpPr>
            <a:spLocks noGrp="1" noChangeArrowheads="1"/>
          </p:cNvSpPr>
          <p:nvPr>
            <p:ph type="body" idx="1"/>
          </p:nvPr>
        </p:nvSpPr>
        <p:spPr>
          <a:xfrm>
            <a:off x="381000" y="1600200"/>
            <a:ext cx="8001000" cy="5029200"/>
          </a:xfrm>
        </p:spPr>
        <p:txBody>
          <a:bodyPr/>
          <a:lstStyle/>
          <a:p>
            <a:pPr>
              <a:defRPr/>
            </a:pPr>
            <a:r>
              <a:rPr lang="en-US" sz="2600" dirty="0" smtClean="0">
                <a:ea typeface="SimSun"/>
                <a:cs typeface="SimSun"/>
              </a:rPr>
              <a:t>Check for consistency with AE Log case report form</a:t>
            </a:r>
          </a:p>
          <a:p>
            <a:pPr>
              <a:defRPr/>
            </a:pPr>
            <a:r>
              <a:rPr lang="en-US" sz="2600" dirty="0" smtClean="0">
                <a:ea typeface="SimSun"/>
                <a:cs typeface="SimSun"/>
              </a:rPr>
              <a:t>Submit incomplete report if needed to meet timeframe</a:t>
            </a:r>
          </a:p>
          <a:p>
            <a:pPr>
              <a:defRPr/>
            </a:pPr>
            <a:r>
              <a:rPr lang="en-US" sz="2600" dirty="0" smtClean="0">
                <a:ea typeface="SimSun"/>
                <a:cs typeface="SimSun"/>
              </a:rPr>
              <a:t>Follow up as quickly as possible</a:t>
            </a:r>
          </a:p>
          <a:p>
            <a:pPr>
              <a:spcBef>
                <a:spcPct val="40000"/>
              </a:spcBef>
              <a:buFont typeface="Wingdings" charset="0"/>
              <a:buChar char="o"/>
              <a:defRPr/>
            </a:pPr>
            <a:r>
              <a:rPr lang="en-US" sz="2400" dirty="0" smtClean="0"/>
              <a:t>Use DAIDS Adverse Experience Reporting System (DAERS) and </a:t>
            </a:r>
            <a:r>
              <a:rPr lang="en-US" sz="2400" i="1" dirty="0" smtClean="0"/>
              <a:t>DAERS Reference Guide for Site Reporters and Study Physicians</a:t>
            </a:r>
            <a:r>
              <a:rPr lang="en-US" sz="2400" dirty="0" smtClean="0"/>
              <a:t> </a:t>
            </a:r>
          </a:p>
          <a:p>
            <a:pPr>
              <a:buFont typeface="Wingdings" charset="0"/>
              <a:buChar char="o"/>
              <a:defRPr/>
            </a:pPr>
            <a:r>
              <a:rPr lang="en-US" altLang="zh-CN" sz="2400" dirty="0" smtClean="0">
                <a:ea typeface="SimSun"/>
                <a:cs typeface="SimSun"/>
              </a:rPr>
              <a:t>Or submit paper EAE form if internet not available</a:t>
            </a:r>
          </a:p>
          <a:p>
            <a:pPr>
              <a:buFont typeface="Wingdings" charset="0"/>
              <a:buChar char="o"/>
              <a:defRPr/>
            </a:pPr>
            <a:r>
              <a:rPr lang="en-US" altLang="zh-CN" sz="2400" dirty="0" smtClean="0">
                <a:ea typeface="SimSun"/>
                <a:cs typeface="SimSun"/>
              </a:rPr>
              <a:t>Print and file all submitted EAE reports/forms, all confirmations of receipt, any correspondence</a:t>
            </a:r>
          </a:p>
          <a:p>
            <a:pPr>
              <a:buFont typeface="Wingdings" charset="0"/>
              <a:buChar char="o"/>
              <a:defRPr/>
            </a:pPr>
            <a:r>
              <a:rPr lang="en-US" sz="2400" dirty="0" smtClean="0">
                <a:ea typeface="SimSun"/>
                <a:cs typeface="SimSun"/>
              </a:rPr>
              <a:t>Respond in a timely manner to any requests for more information</a:t>
            </a:r>
          </a:p>
          <a:p>
            <a:pPr>
              <a:buFont typeface="Wingdings" charset="0"/>
              <a:buChar char="o"/>
              <a:defRPr/>
            </a:pPr>
            <a:endParaRPr lang="en-US" sz="2400" dirty="0" smtClean="0">
              <a:ea typeface="SimSun"/>
              <a:cs typeface="SimSun"/>
            </a:endParaRPr>
          </a:p>
        </p:txBody>
      </p:sp>
    </p:spTree>
    <p:custDataLst>
      <p:tags r:id="rId1"/>
    </p:custData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Presentation Overview</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PSRT queries</a:t>
            </a:r>
          </a:p>
          <a:p>
            <a:r>
              <a:rPr lang="en-US" dirty="0" smtClean="0"/>
              <a:t>Safety Physicians</a:t>
            </a:r>
          </a:p>
          <a:p>
            <a:r>
              <a:rPr lang="en-US" dirty="0" smtClean="0"/>
              <a:t>Adverse Events</a:t>
            </a:r>
          </a:p>
          <a:p>
            <a:endParaRPr lang="en-US" dirty="0" smtClean="0"/>
          </a:p>
          <a:p>
            <a:pPr marL="0" indent="0">
              <a:buNone/>
            </a:pPr>
            <a:endParaRPr lang="en-US" dirty="0"/>
          </a:p>
        </p:txBody>
      </p:sp>
    </p:spTree>
    <p:extLst>
      <p:ext uri="{BB962C8B-B14F-4D97-AF65-F5344CB8AC3E}">
        <p14:creationId xmlns:p14="http://schemas.microsoft.com/office/powerpoint/2010/main" val="3383914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3"/>
          <p:cNvSpPr>
            <a:spLocks noGrp="1" noChangeArrowheads="1"/>
          </p:cNvSpPr>
          <p:nvPr>
            <p:ph type="body" idx="1"/>
          </p:nvPr>
        </p:nvSpPr>
        <p:spPr>
          <a:xfrm>
            <a:off x="351430" y="2286000"/>
            <a:ext cx="8534400" cy="4572000"/>
          </a:xfrm>
        </p:spPr>
        <p:txBody>
          <a:bodyPr/>
          <a:lstStyle/>
          <a:p>
            <a:pPr algn="ctr">
              <a:buFont typeface="Wingdings" pitchFamily="2" charset="2"/>
              <a:buNone/>
              <a:defRPr/>
            </a:pPr>
            <a:endParaRPr lang="en-US" b="1" dirty="0" smtClean="0">
              <a:cs typeface="Times New Roman" pitchFamily="18" charset="0"/>
            </a:endParaRPr>
          </a:p>
          <a:p>
            <a:pPr algn="ctr">
              <a:buFont typeface="Wingdings" pitchFamily="2" charset="2"/>
              <a:buNone/>
              <a:defRPr/>
            </a:pPr>
            <a:r>
              <a:rPr lang="en-US" sz="4400" dirty="0" smtClean="0">
                <a:cs typeface="Times New Roman" pitchFamily="18" charset="0"/>
              </a:rPr>
              <a:t>Female Genital Grading Table</a:t>
            </a:r>
            <a:endParaRPr lang="en-US" sz="4400" dirty="0" smtClean="0">
              <a:cs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5"/>
          <p:cNvSpPr>
            <a:spLocks noGrp="1" noChangeArrowheads="1"/>
          </p:cNvSpPr>
          <p:nvPr>
            <p:ph type="title"/>
          </p:nvPr>
        </p:nvSpPr>
        <p:spPr/>
        <p:txBody>
          <a:bodyPr/>
          <a:lstStyle/>
          <a:p>
            <a:pPr>
              <a:defRPr/>
            </a:pPr>
            <a:r>
              <a:rPr lang="en-US" dirty="0" smtClean="0"/>
              <a:t>FGGT</a:t>
            </a:r>
            <a:endParaRPr lang="en-US" dirty="0" smtClean="0"/>
          </a:p>
        </p:txBody>
      </p:sp>
      <p:sp>
        <p:nvSpPr>
          <p:cNvPr id="396289" name="Rectangle 2"/>
          <p:cNvSpPr>
            <a:spLocks noGrp="1" noChangeArrowheads="1"/>
          </p:cNvSpPr>
          <p:nvPr>
            <p:ph idx="1"/>
          </p:nvPr>
        </p:nvSpPr>
        <p:spPr>
          <a:xfrm>
            <a:off x="457200" y="1269242"/>
            <a:ext cx="8229600" cy="4861683"/>
          </a:xfrm>
        </p:spPr>
        <p:txBody>
          <a:bodyPr/>
          <a:lstStyle/>
          <a:p>
            <a:pPr>
              <a:defRPr/>
            </a:pPr>
            <a:r>
              <a:rPr lang="en-US" sz="2800" dirty="0" smtClean="0"/>
              <a:t>Genitourinary signs symptoms</a:t>
            </a:r>
          </a:p>
          <a:p>
            <a:pPr lvl="1">
              <a:defRPr/>
            </a:pPr>
            <a:r>
              <a:rPr lang="en-US" sz="2000" dirty="0" smtClean="0"/>
              <a:t>Vulvar</a:t>
            </a:r>
          </a:p>
          <a:p>
            <a:pPr lvl="1">
              <a:defRPr/>
            </a:pPr>
            <a:r>
              <a:rPr lang="en-US" sz="2000" dirty="0" smtClean="0"/>
              <a:t>Vagina</a:t>
            </a:r>
          </a:p>
          <a:p>
            <a:pPr lvl="1">
              <a:defRPr/>
            </a:pPr>
            <a:r>
              <a:rPr lang="en-US" sz="2000" dirty="0" smtClean="0"/>
              <a:t>Cervix</a:t>
            </a:r>
          </a:p>
          <a:p>
            <a:pPr lvl="1">
              <a:defRPr/>
            </a:pPr>
            <a:r>
              <a:rPr lang="en-US" sz="2000" dirty="0" smtClean="0"/>
              <a:t>Adnexa</a:t>
            </a:r>
          </a:p>
          <a:p>
            <a:pPr lvl="1">
              <a:defRPr/>
            </a:pPr>
            <a:r>
              <a:rPr lang="en-US" sz="2000" dirty="0" smtClean="0"/>
              <a:t>Abdomen</a:t>
            </a:r>
          </a:p>
          <a:p>
            <a:pPr lvl="1">
              <a:defRPr/>
            </a:pPr>
            <a:r>
              <a:rPr lang="en-US" sz="2000" dirty="0" smtClean="0"/>
              <a:t>Urinary tract</a:t>
            </a:r>
          </a:p>
          <a:p>
            <a:pPr>
              <a:defRPr/>
            </a:pPr>
            <a:r>
              <a:rPr lang="en-US" sz="2800" dirty="0" smtClean="0"/>
              <a:t>Symptoms/findings post-testing</a:t>
            </a:r>
          </a:p>
          <a:p>
            <a:pPr>
              <a:defRPr/>
            </a:pPr>
            <a:r>
              <a:rPr lang="en-US" sz="2800" dirty="0" smtClean="0"/>
              <a:t>Infections</a:t>
            </a:r>
          </a:p>
          <a:p>
            <a:pPr>
              <a:defRPr/>
            </a:pPr>
            <a:r>
              <a:rPr lang="en-US" sz="2800" dirty="0" smtClean="0"/>
              <a:t>Dysplasia</a:t>
            </a:r>
          </a:p>
          <a:p>
            <a:pPr>
              <a:defRPr/>
            </a:pPr>
            <a:r>
              <a:rPr lang="en-US" sz="2800" dirty="0" smtClean="0"/>
              <a:t>Bleeding</a:t>
            </a:r>
            <a:endParaRPr lang="en-US" sz="2000" dirty="0"/>
          </a:p>
          <a:p>
            <a:pPr marL="471487" lvl="1" indent="0">
              <a:buNone/>
              <a:defRPr/>
            </a:pPr>
            <a:endParaRPr lang="en-US" sz="2000" dirty="0" smtClean="0"/>
          </a:p>
        </p:txBody>
      </p:sp>
    </p:spTree>
    <p:custDataLst>
      <p:tags r:id="rId1"/>
    </p:custDataLst>
    <p:extLst>
      <p:ext uri="{BB962C8B-B14F-4D97-AF65-F5344CB8AC3E}">
        <p14:creationId xmlns:p14="http://schemas.microsoft.com/office/powerpoint/2010/main" val="35280103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3"/>
          <p:cNvSpPr>
            <a:spLocks noGrp="1" noChangeArrowheads="1"/>
          </p:cNvSpPr>
          <p:nvPr>
            <p:ph type="body" idx="1"/>
          </p:nvPr>
        </p:nvSpPr>
        <p:spPr>
          <a:xfrm>
            <a:off x="351430" y="2286000"/>
            <a:ext cx="8534400" cy="4572000"/>
          </a:xfrm>
        </p:spPr>
        <p:txBody>
          <a:bodyPr/>
          <a:lstStyle/>
          <a:p>
            <a:pPr algn="ctr">
              <a:buFont typeface="Wingdings" pitchFamily="2" charset="2"/>
              <a:buNone/>
              <a:defRPr/>
            </a:pPr>
            <a:endParaRPr lang="en-US" b="1" dirty="0" smtClean="0">
              <a:cs typeface="Times New Roman" pitchFamily="18" charset="0"/>
            </a:endParaRPr>
          </a:p>
          <a:p>
            <a:pPr algn="ctr">
              <a:buFont typeface="Wingdings" pitchFamily="2" charset="2"/>
              <a:buNone/>
              <a:defRPr/>
            </a:pPr>
            <a:r>
              <a:rPr lang="en-US" sz="4400" dirty="0" smtClean="0">
                <a:cs typeface="Times New Roman" pitchFamily="18" charset="0"/>
              </a:rPr>
              <a:t>Some Case Examples</a:t>
            </a:r>
            <a:endParaRPr lang="en-US" sz="4400" dirty="0" smtClean="0">
              <a:cs typeface="Times New Roman" pitchFamily="18" charset="0"/>
            </a:endParaRPr>
          </a:p>
        </p:txBody>
      </p:sp>
    </p:spTree>
    <p:custDataLst>
      <p:tags r:id="rId1"/>
    </p:custDataLst>
    <p:extLst>
      <p:ext uri="{BB962C8B-B14F-4D97-AF65-F5344CB8AC3E}">
        <p14:creationId xmlns:p14="http://schemas.microsoft.com/office/powerpoint/2010/main" val="7862721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1</a:t>
            </a:r>
            <a:endParaRPr lang="en-US" dirty="0"/>
          </a:p>
        </p:txBody>
      </p:sp>
      <p:sp>
        <p:nvSpPr>
          <p:cNvPr id="3" name="Content Placeholder 2"/>
          <p:cNvSpPr>
            <a:spLocks noGrp="1"/>
          </p:cNvSpPr>
          <p:nvPr>
            <p:ph idx="1"/>
          </p:nvPr>
        </p:nvSpPr>
        <p:spPr/>
        <p:txBody>
          <a:bodyPr/>
          <a:lstStyle/>
          <a:p>
            <a:r>
              <a:rPr lang="en-US" dirty="0" smtClean="0"/>
              <a:t>32 </a:t>
            </a:r>
            <a:r>
              <a:rPr lang="en-US" dirty="0" err="1" smtClean="0"/>
              <a:t>yo</a:t>
            </a:r>
            <a:r>
              <a:rPr lang="en-US" dirty="0" smtClean="0"/>
              <a:t> woman presents with vaginal discharge on Visit 5 (day 3)</a:t>
            </a:r>
          </a:p>
          <a:p>
            <a:pPr lvl="1"/>
            <a:r>
              <a:rPr lang="en-US" dirty="0" smtClean="0"/>
              <a:t>Relevant background questions?</a:t>
            </a:r>
          </a:p>
          <a:p>
            <a:pPr lvl="1"/>
            <a:r>
              <a:rPr lang="en-US" dirty="0" smtClean="0"/>
              <a:t>Participant report?</a:t>
            </a:r>
          </a:p>
          <a:p>
            <a:pPr lvl="1"/>
            <a:r>
              <a:rPr lang="en-US" dirty="0" smtClean="0"/>
              <a:t>Provider observed?</a:t>
            </a:r>
          </a:p>
        </p:txBody>
      </p:sp>
    </p:spTree>
    <p:extLst>
      <p:ext uri="{BB962C8B-B14F-4D97-AF65-F5344CB8AC3E}">
        <p14:creationId xmlns:p14="http://schemas.microsoft.com/office/powerpoint/2010/main" val="5292976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1</a:t>
            </a:r>
            <a:endParaRPr lang="en-US" dirty="0"/>
          </a:p>
        </p:txBody>
      </p:sp>
      <p:sp>
        <p:nvSpPr>
          <p:cNvPr id="3" name="Content Placeholder 2"/>
          <p:cNvSpPr>
            <a:spLocks noGrp="1"/>
          </p:cNvSpPr>
          <p:nvPr>
            <p:ph idx="1"/>
          </p:nvPr>
        </p:nvSpPr>
        <p:spPr/>
        <p:txBody>
          <a:bodyPr/>
          <a:lstStyle/>
          <a:p>
            <a:r>
              <a:rPr lang="en-US" dirty="0" smtClean="0"/>
              <a:t>Discharge is more than baseline</a:t>
            </a:r>
          </a:p>
          <a:p>
            <a:r>
              <a:rPr lang="en-US" dirty="0" smtClean="0"/>
              <a:t>Review of </a:t>
            </a:r>
            <a:r>
              <a:rPr lang="en-US" dirty="0" err="1" smtClean="0"/>
              <a:t>intravaginal</a:t>
            </a:r>
            <a:r>
              <a:rPr lang="en-US" dirty="0" smtClean="0"/>
              <a:t> practices (including sex!)</a:t>
            </a:r>
          </a:p>
          <a:p>
            <a:r>
              <a:rPr lang="en-US" dirty="0" smtClean="0"/>
              <a:t>Work-up</a:t>
            </a:r>
          </a:p>
          <a:p>
            <a:pPr lvl="1"/>
            <a:r>
              <a:rPr lang="en-US" dirty="0" smtClean="0"/>
              <a:t>Vaginitis evaluation </a:t>
            </a:r>
          </a:p>
          <a:p>
            <a:pPr lvl="2"/>
            <a:r>
              <a:rPr lang="en-US" dirty="0" smtClean="0"/>
              <a:t>Rapid T. </a:t>
            </a:r>
            <a:r>
              <a:rPr lang="en-US" dirty="0" err="1" smtClean="0"/>
              <a:t>vag</a:t>
            </a:r>
            <a:endParaRPr lang="en-US" dirty="0" smtClean="0"/>
          </a:p>
          <a:p>
            <a:pPr lvl="2"/>
            <a:r>
              <a:rPr lang="en-US" dirty="0" smtClean="0"/>
              <a:t>KOH for </a:t>
            </a:r>
            <a:r>
              <a:rPr lang="en-US" dirty="0" err="1" smtClean="0"/>
              <a:t>vulvovaginal</a:t>
            </a:r>
            <a:r>
              <a:rPr lang="en-US" dirty="0" smtClean="0"/>
              <a:t> candidiasis</a:t>
            </a:r>
          </a:p>
          <a:p>
            <a:pPr lvl="2"/>
            <a:r>
              <a:rPr lang="en-US" dirty="0" smtClean="0"/>
              <a:t>Wet mount for BV</a:t>
            </a:r>
          </a:p>
          <a:p>
            <a:pPr lvl="1"/>
            <a:r>
              <a:rPr lang="en-US" dirty="0" smtClean="0"/>
              <a:t>NAAT</a:t>
            </a:r>
            <a:endParaRPr lang="en-US" dirty="0"/>
          </a:p>
          <a:p>
            <a:pPr lvl="2"/>
            <a:r>
              <a:rPr lang="en-US" dirty="0" smtClean="0"/>
              <a:t>Gonorrhea/chlamydia</a:t>
            </a:r>
            <a:endParaRPr lang="en-US" dirty="0"/>
          </a:p>
          <a:p>
            <a:pPr marL="909637" lvl="2" indent="0">
              <a:buNone/>
            </a:pPr>
            <a:endParaRPr lang="en-US" dirty="0"/>
          </a:p>
        </p:txBody>
      </p:sp>
    </p:spTree>
    <p:extLst>
      <p:ext uri="{BB962C8B-B14F-4D97-AF65-F5344CB8AC3E}">
        <p14:creationId xmlns:p14="http://schemas.microsoft.com/office/powerpoint/2010/main" val="3348272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1</a:t>
            </a:r>
            <a:endParaRPr lang="en-US" dirty="0"/>
          </a:p>
        </p:txBody>
      </p:sp>
      <p:sp>
        <p:nvSpPr>
          <p:cNvPr id="3" name="Content Placeholder 2"/>
          <p:cNvSpPr>
            <a:spLocks noGrp="1"/>
          </p:cNvSpPr>
          <p:nvPr>
            <p:ph idx="1"/>
          </p:nvPr>
        </p:nvSpPr>
        <p:spPr/>
        <p:txBody>
          <a:bodyPr/>
          <a:lstStyle/>
          <a:p>
            <a:r>
              <a:rPr lang="en-US" dirty="0" smtClean="0"/>
              <a:t>Wet mount</a:t>
            </a:r>
          </a:p>
          <a:p>
            <a:pPr lvl="1"/>
            <a:r>
              <a:rPr lang="en-US" dirty="0" smtClean="0"/>
              <a:t>Thin/grey homogeneous</a:t>
            </a:r>
          </a:p>
          <a:p>
            <a:pPr lvl="1"/>
            <a:r>
              <a:rPr lang="en-US" dirty="0" smtClean="0"/>
              <a:t>pH&gt;4.5</a:t>
            </a:r>
          </a:p>
          <a:p>
            <a:pPr lvl="1"/>
            <a:r>
              <a:rPr lang="en-US" dirty="0" smtClean="0"/>
              <a:t>KOH+</a:t>
            </a:r>
          </a:p>
          <a:p>
            <a:pPr lvl="1"/>
            <a:r>
              <a:rPr lang="en-US" dirty="0" smtClean="0"/>
              <a:t>Clue cell predominance</a:t>
            </a:r>
          </a:p>
          <a:p>
            <a:pPr lvl="1"/>
            <a:endParaRPr lang="en-US" dirty="0"/>
          </a:p>
          <a:p>
            <a:r>
              <a:rPr lang="en-US" dirty="0" smtClean="0"/>
              <a:t>Grade?</a:t>
            </a:r>
            <a:endParaRPr lang="en-US" dirty="0"/>
          </a:p>
          <a:p>
            <a:pPr marL="471487" lvl="1" indent="0">
              <a:buNone/>
            </a:pPr>
            <a:endParaRPr lang="en-US" dirty="0"/>
          </a:p>
        </p:txBody>
      </p:sp>
    </p:spTree>
    <p:extLst>
      <p:ext uri="{BB962C8B-B14F-4D97-AF65-F5344CB8AC3E}">
        <p14:creationId xmlns:p14="http://schemas.microsoft.com/office/powerpoint/2010/main" val="3998445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Case 2</a:t>
            </a:r>
            <a:endParaRPr lang="en-US" dirty="0"/>
          </a:p>
        </p:txBody>
      </p:sp>
      <p:sp>
        <p:nvSpPr>
          <p:cNvPr id="3" name="Content Placeholder 2"/>
          <p:cNvSpPr>
            <a:spLocks noGrp="1"/>
          </p:cNvSpPr>
          <p:nvPr>
            <p:ph idx="1"/>
          </p:nvPr>
        </p:nvSpPr>
        <p:spPr/>
        <p:txBody>
          <a:bodyPr/>
          <a:lstStyle/>
          <a:p>
            <a:r>
              <a:rPr lang="en-US" dirty="0" smtClean="0"/>
              <a:t>Participant reports pelvic pain Visit 1.  Unable to go to work as a personal trainer</a:t>
            </a:r>
          </a:p>
          <a:p>
            <a:pPr lvl="1"/>
            <a:r>
              <a:rPr lang="en-US" dirty="0" smtClean="0"/>
              <a:t>Present since ring insertion </a:t>
            </a:r>
          </a:p>
          <a:p>
            <a:pPr lvl="1"/>
            <a:r>
              <a:rPr lang="en-US" dirty="0" smtClean="0"/>
              <a:t>Explore other </a:t>
            </a:r>
            <a:r>
              <a:rPr lang="en-US" dirty="0" err="1" smtClean="0"/>
              <a:t>intravaginal</a:t>
            </a:r>
            <a:r>
              <a:rPr lang="en-US" dirty="0" smtClean="0"/>
              <a:t> practices</a:t>
            </a:r>
          </a:p>
          <a:p>
            <a:pPr lvl="1"/>
            <a:r>
              <a:rPr lang="en-US" dirty="0" smtClean="0"/>
              <a:t>Localize: vulvar, vaginal, cervical, etc.</a:t>
            </a:r>
          </a:p>
          <a:p>
            <a:pPr lvl="2"/>
            <a:endParaRPr lang="en-US" dirty="0"/>
          </a:p>
          <a:p>
            <a:r>
              <a:rPr lang="en-US" dirty="0" smtClean="0"/>
              <a:t>Pain row of FGGT</a:t>
            </a:r>
            <a:endParaRPr lang="en-US" dirty="0"/>
          </a:p>
          <a:p>
            <a:pPr marL="471487" lvl="1" indent="0">
              <a:buNone/>
            </a:pPr>
            <a:endParaRPr lang="en-US" dirty="0"/>
          </a:p>
        </p:txBody>
      </p:sp>
    </p:spTree>
    <p:extLst>
      <p:ext uri="{BB962C8B-B14F-4D97-AF65-F5344CB8AC3E}">
        <p14:creationId xmlns:p14="http://schemas.microsoft.com/office/powerpoint/2010/main" val="198260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304800" y="609600"/>
            <a:ext cx="8229600" cy="762000"/>
          </a:xfrm>
        </p:spPr>
        <p:txBody>
          <a:bodyPr/>
          <a:lstStyle/>
          <a:p>
            <a:pPr eaLnBrk="1" hangingPunct="1">
              <a:defRPr/>
            </a:pPr>
            <a:r>
              <a:rPr lang="en-US" dirty="0" smtClean="0"/>
              <a:t>PSRT Query Process</a:t>
            </a:r>
          </a:p>
        </p:txBody>
      </p:sp>
      <p:graphicFrame>
        <p:nvGraphicFramePr>
          <p:cNvPr id="4" name="Diagram 3"/>
          <p:cNvGraphicFramePr/>
          <p:nvPr/>
        </p:nvGraphicFramePr>
        <p:xfrm>
          <a:off x="612775" y="1619250"/>
          <a:ext cx="7315200" cy="5156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268" name="TextBox 4"/>
          <p:cNvSpPr txBox="1">
            <a:spLocks noChangeArrowheads="1"/>
          </p:cNvSpPr>
          <p:nvPr/>
        </p:nvSpPr>
        <p:spPr bwMode="auto">
          <a:xfrm>
            <a:off x="3428890" y="3886200"/>
            <a:ext cx="17956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2800" u="sng" dirty="0" smtClean="0">
                <a:latin typeface="Arial" charset="0"/>
              </a:rPr>
              <a:t>&lt;</a:t>
            </a:r>
            <a:r>
              <a:rPr lang="en-US" altLang="en-US" sz="2800" dirty="0" smtClean="0">
                <a:latin typeface="Arial" charset="0"/>
              </a:rPr>
              <a:t>72 </a:t>
            </a:r>
            <a:r>
              <a:rPr lang="en-US" altLang="en-US" sz="2800" dirty="0">
                <a:latin typeface="Arial" charset="0"/>
              </a:rPr>
              <a:t>hours</a:t>
            </a:r>
          </a:p>
        </p:txBody>
      </p:sp>
      <p:sp>
        <p:nvSpPr>
          <p:cNvPr id="11269" name="Text Box 10"/>
          <p:cNvSpPr txBox="1">
            <a:spLocks noChangeArrowheads="1"/>
          </p:cNvSpPr>
          <p:nvPr/>
        </p:nvSpPr>
        <p:spPr bwMode="auto">
          <a:xfrm>
            <a:off x="5257800" y="1722438"/>
            <a:ext cx="396240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spcBef>
                <a:spcPct val="50000"/>
              </a:spcBef>
            </a:pPr>
            <a:r>
              <a:rPr lang="en-US" altLang="en-US" dirty="0">
                <a:latin typeface="Arial Narrow" pitchFamily="34" charset="0"/>
              </a:rPr>
              <a:t>Email to </a:t>
            </a:r>
            <a:r>
              <a:rPr lang="en-US" altLang="en-US" sz="2200" dirty="0" smtClean="0">
                <a:latin typeface="Arial Narrow" pitchFamily="34" charset="0"/>
              </a:rPr>
              <a:t>(</a:t>
            </a:r>
            <a:r>
              <a:rPr lang="en-US" altLang="en-US" sz="2200" dirty="0" smtClean="0">
                <a:latin typeface="Arial Narrow" pitchFamily="34" charset="0"/>
                <a:hlinkClick r:id="rId9"/>
              </a:rPr>
              <a:t>mtn028safetymd@mtnstopshiv.org</a:t>
            </a:r>
            <a:r>
              <a:rPr lang="en-US" altLang="en-US" sz="2200" dirty="0" smtClean="0">
                <a:latin typeface="Arial Narrow" pitchFamily="34" charset="0"/>
              </a:rPr>
              <a:t>) </a:t>
            </a:r>
            <a:endParaRPr lang="en-US" altLang="en-US" sz="2200" dirty="0">
              <a:latin typeface="Arial Narrow" pitchFamily="34" charset="0"/>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9" y="152400"/>
            <a:ext cx="8229600" cy="1143000"/>
          </a:xfrm>
        </p:spPr>
        <p:txBody>
          <a:bodyPr/>
          <a:lstStyle/>
          <a:p>
            <a:pPr>
              <a:defRPr/>
            </a:pPr>
            <a:r>
              <a:rPr lang="en-US" dirty="0" smtClean="0"/>
              <a:t>Your Protocol Safety Physicians</a:t>
            </a:r>
            <a:endParaRPr lang="en-US" dirty="0"/>
          </a:p>
        </p:txBody>
      </p:sp>
      <p:pic>
        <p:nvPicPr>
          <p:cNvPr id="5" name="Content Placeholder 4"/>
          <p:cNvPicPr>
            <a:picLocks noGrp="1" noChangeAspect="1"/>
          </p:cNvPicPr>
          <p:nvPr>
            <p:ph sz="half" idx="1"/>
          </p:nvPr>
        </p:nvPicPr>
        <p:blipFill>
          <a:blip r:embed="rId3"/>
          <a:stretch>
            <a:fillRect/>
          </a:stretch>
        </p:blipFill>
        <p:spPr>
          <a:xfrm>
            <a:off x="1465263" y="2122488"/>
            <a:ext cx="2414587" cy="3013075"/>
          </a:xfrm>
        </p:spPr>
      </p:pic>
      <p:sp>
        <p:nvSpPr>
          <p:cNvPr id="10" name="TextBox 9"/>
          <p:cNvSpPr txBox="1"/>
          <p:nvPr/>
        </p:nvSpPr>
        <p:spPr>
          <a:xfrm>
            <a:off x="1693863" y="5391150"/>
            <a:ext cx="1765300" cy="460375"/>
          </a:xfrm>
          <a:prstGeom prst="rect">
            <a:avLst/>
          </a:prstGeom>
          <a:noFill/>
        </p:spPr>
        <p:txBody>
          <a:bodyPr wrap="none">
            <a:spAutoFit/>
          </a:bodyPr>
          <a:lstStyle/>
          <a:p>
            <a:pPr>
              <a:defRPr/>
            </a:pPr>
            <a:r>
              <a:rPr lang="en-US" dirty="0">
                <a:latin typeface="+mn-lt"/>
              </a:rPr>
              <a:t>Devika Singh</a:t>
            </a:r>
          </a:p>
        </p:txBody>
      </p:sp>
      <p:sp>
        <p:nvSpPr>
          <p:cNvPr id="11" name="TextBox 10"/>
          <p:cNvSpPr txBox="1"/>
          <p:nvPr/>
        </p:nvSpPr>
        <p:spPr>
          <a:xfrm>
            <a:off x="5615185" y="5391150"/>
            <a:ext cx="1666483" cy="461665"/>
          </a:xfrm>
          <a:prstGeom prst="rect">
            <a:avLst/>
          </a:prstGeom>
          <a:noFill/>
        </p:spPr>
        <p:txBody>
          <a:bodyPr wrap="none">
            <a:spAutoFit/>
          </a:bodyPr>
          <a:lstStyle/>
          <a:p>
            <a:pPr>
              <a:defRPr/>
            </a:pPr>
            <a:r>
              <a:rPr lang="en-US" dirty="0" smtClean="0">
                <a:latin typeface="+mn-lt"/>
              </a:rPr>
              <a:t>Katie Bunge</a:t>
            </a:r>
            <a:endParaRPr lang="en-US" dirty="0">
              <a:latin typeface="+mn-lt"/>
            </a:endParaRPr>
          </a:p>
        </p:txBody>
      </p:sp>
      <p:pic>
        <p:nvPicPr>
          <p:cNvPr id="4" name="Content Placeholder 3"/>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648200" y="2547104"/>
            <a:ext cx="4038600" cy="2679779"/>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Members of the PSRT</a:t>
            </a:r>
            <a:endParaRPr lang="en-US" dirty="0">
              <a:solidFill>
                <a:schemeClr val="tx1"/>
              </a:solidFill>
            </a:endParaRPr>
          </a:p>
        </p:txBody>
      </p:sp>
      <p:sp>
        <p:nvSpPr>
          <p:cNvPr id="3" name="Content Placeholder 2"/>
          <p:cNvSpPr>
            <a:spLocks noGrp="1"/>
          </p:cNvSpPr>
          <p:nvPr>
            <p:ph idx="1"/>
          </p:nvPr>
        </p:nvSpPr>
        <p:spPr/>
        <p:txBody>
          <a:bodyPr/>
          <a:lstStyle/>
          <a:p>
            <a:r>
              <a:rPr lang="en-US" sz="2400" dirty="0"/>
              <a:t>Albert </a:t>
            </a:r>
            <a:r>
              <a:rPr lang="en-US" sz="2400" dirty="0" smtClean="0"/>
              <a:t>Liu, Protocol </a:t>
            </a:r>
            <a:r>
              <a:rPr lang="en-US" sz="2400" dirty="0"/>
              <a:t>Chair, </a:t>
            </a:r>
          </a:p>
          <a:p>
            <a:r>
              <a:rPr lang="en-US" sz="2400" dirty="0" smtClean="0"/>
              <a:t>Katie Bunge</a:t>
            </a:r>
            <a:r>
              <a:rPr lang="en-US" sz="2400" dirty="0"/>
              <a:t>, MTN Protocol Safety Physician</a:t>
            </a:r>
          </a:p>
          <a:p>
            <a:r>
              <a:rPr lang="en-US" sz="2400" dirty="0" smtClean="0"/>
              <a:t>Devika </a:t>
            </a:r>
            <a:r>
              <a:rPr lang="en-US" sz="2400" dirty="0"/>
              <a:t>Singh, MTN Protocol Safety Physician</a:t>
            </a:r>
          </a:p>
          <a:p>
            <a:r>
              <a:rPr lang="en-US" sz="2400" dirty="0" smtClean="0"/>
              <a:t>Ken </a:t>
            </a:r>
            <a:r>
              <a:rPr lang="en-US" sz="2400" dirty="0"/>
              <a:t>Ho, MTN Protocol Safety Physician </a:t>
            </a:r>
          </a:p>
          <a:p>
            <a:r>
              <a:rPr lang="en-US" sz="2400" dirty="0" err="1" smtClean="0"/>
              <a:t>Jeanna</a:t>
            </a:r>
            <a:r>
              <a:rPr lang="en-US" sz="2400" dirty="0" smtClean="0"/>
              <a:t> Piper, </a:t>
            </a:r>
            <a:r>
              <a:rPr lang="en-US" sz="2400" dirty="0"/>
              <a:t>DAIDS Medical Officer (</a:t>
            </a:r>
            <a:r>
              <a:rPr lang="en-US" sz="2400" dirty="0" smtClean="0"/>
              <a:t>MO)</a:t>
            </a:r>
          </a:p>
          <a:p>
            <a:r>
              <a:rPr lang="en-US" sz="2400" dirty="0" smtClean="0"/>
              <a:t>Jenny Tseng, </a:t>
            </a:r>
            <a:r>
              <a:rPr lang="en-US" sz="2400" dirty="0"/>
              <a:t>SDMC Clinical Affairs Safety Associate </a:t>
            </a:r>
            <a:r>
              <a:rPr lang="en-US" sz="2400" dirty="0" smtClean="0"/>
              <a:t>(CASA)</a:t>
            </a:r>
            <a:endParaRPr lang="en-US" sz="2400" dirty="0"/>
          </a:p>
          <a:p>
            <a:pPr marL="0" indent="0">
              <a:buNone/>
            </a:pPr>
            <a:endParaRPr lang="en-US" dirty="0"/>
          </a:p>
        </p:txBody>
      </p:sp>
    </p:spTree>
    <p:extLst>
      <p:ext uri="{BB962C8B-B14F-4D97-AF65-F5344CB8AC3E}">
        <p14:creationId xmlns:p14="http://schemas.microsoft.com/office/powerpoint/2010/main" val="2414129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49" name="Rectangle 2"/>
          <p:cNvSpPr>
            <a:spLocks noGrp="1" noChangeArrowheads="1"/>
          </p:cNvSpPr>
          <p:nvPr>
            <p:ph type="body" idx="1"/>
          </p:nvPr>
        </p:nvSpPr>
        <p:spPr>
          <a:xfrm>
            <a:off x="457200" y="1828800"/>
            <a:ext cx="8229600" cy="4419600"/>
          </a:xfrm>
        </p:spPr>
        <p:txBody>
          <a:bodyPr/>
          <a:lstStyle/>
          <a:p>
            <a:pPr marL="114300" lvl="1" indent="0">
              <a:buFont typeface="Wingdings" pitchFamily="2" charset="2"/>
              <a:buNone/>
              <a:defRPr/>
            </a:pPr>
            <a:r>
              <a:rPr lang="en-US" sz="2400" b="1" i="1" dirty="0" smtClean="0"/>
              <a:t>Any </a:t>
            </a:r>
            <a:r>
              <a:rPr lang="en-US" sz="2400" b="1" i="1" u="sng" dirty="0" smtClean="0"/>
              <a:t>untoward medical occurrence </a:t>
            </a:r>
            <a:r>
              <a:rPr lang="en-US" sz="2400" b="1" i="1" dirty="0" smtClean="0"/>
              <a:t>in a clinical research participant administered an investigational product that does not necessarily have a causal relationship with the investigational product.  </a:t>
            </a:r>
          </a:p>
          <a:p>
            <a:pPr marL="114300" lvl="1" indent="0">
              <a:spcBef>
                <a:spcPct val="40000"/>
              </a:spcBef>
              <a:buFont typeface="Wingdings" pitchFamily="2" charset="2"/>
              <a:buNone/>
              <a:defRPr/>
            </a:pPr>
            <a:r>
              <a:rPr lang="en-US" sz="2400" b="1" i="1" dirty="0" smtClean="0"/>
              <a:t>An AE can therefore be an unfavorable or unintended sign (including an abnormal laboratory finding), symptom, or disease temporally associated with the use of an investigational product, whether or not considered related to the investigational product.</a:t>
            </a:r>
            <a:r>
              <a:rPr lang="en-US" sz="2000" dirty="0" smtClean="0"/>
              <a:t> </a:t>
            </a:r>
          </a:p>
          <a:p>
            <a:pPr marL="114300" lvl="1" indent="0">
              <a:buFont typeface="Wingdings" pitchFamily="2" charset="2"/>
              <a:buNone/>
              <a:defRPr/>
            </a:pPr>
            <a:endParaRPr lang="en-US" sz="2000" dirty="0" smtClean="0"/>
          </a:p>
          <a:p>
            <a:pPr marL="114300" lvl="1" indent="0">
              <a:buFont typeface="Wingdings" pitchFamily="2" charset="2"/>
              <a:buNone/>
              <a:defRPr/>
            </a:pPr>
            <a:r>
              <a:rPr lang="en-US" sz="2400" b="1" dirty="0" smtClean="0"/>
              <a:t>ICH E6, Glossary 1.2</a:t>
            </a:r>
            <a:endParaRPr lang="en-US" sz="2000" dirty="0" smtClean="0"/>
          </a:p>
        </p:txBody>
      </p:sp>
      <p:sp>
        <p:nvSpPr>
          <p:cNvPr id="283650" name="Rectangle 3"/>
          <p:cNvSpPr>
            <a:spLocks noGrp="1" noChangeArrowheads="1"/>
          </p:cNvSpPr>
          <p:nvPr>
            <p:ph type="title"/>
          </p:nvPr>
        </p:nvSpPr>
        <p:spPr>
          <a:xfrm>
            <a:off x="304800" y="457200"/>
            <a:ext cx="8229600" cy="914400"/>
          </a:xfrm>
        </p:spPr>
        <p:txBody>
          <a:bodyPr/>
          <a:lstStyle/>
          <a:p>
            <a:pPr>
              <a:defRPr/>
            </a:pPr>
            <a:r>
              <a:rPr lang="en-US" dirty="0" smtClean="0"/>
              <a:t>Definition: Adverse Event</a:t>
            </a:r>
          </a:p>
        </p:txBody>
      </p:sp>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5" name="Rectangle 2"/>
          <p:cNvSpPr>
            <a:spLocks noGrp="1" noChangeArrowheads="1"/>
          </p:cNvSpPr>
          <p:nvPr>
            <p:ph type="body" idx="1"/>
          </p:nvPr>
        </p:nvSpPr>
        <p:spPr>
          <a:xfrm>
            <a:off x="457200" y="1828800"/>
            <a:ext cx="8229600" cy="3962400"/>
          </a:xfrm>
        </p:spPr>
        <p:txBody>
          <a:bodyPr/>
          <a:lstStyle/>
          <a:p>
            <a:pPr marL="114300" lvl="1" indent="0">
              <a:buFont typeface="Wingdings" pitchFamily="2" charset="2"/>
              <a:buNone/>
              <a:defRPr/>
            </a:pPr>
            <a:r>
              <a:rPr lang="en-US" sz="2400" b="1" i="1" smtClean="0"/>
              <a:t>Any medical condition, problem, sign, symptom, or finding identified as ongoing in a study participant at the time of enrollment (prior to randomization).</a:t>
            </a:r>
          </a:p>
          <a:p>
            <a:pPr marL="114300" lvl="1" indent="0">
              <a:spcBef>
                <a:spcPct val="50000"/>
              </a:spcBef>
              <a:buFont typeface="Wingdings" pitchFamily="2" charset="2"/>
              <a:buNone/>
              <a:defRPr/>
            </a:pPr>
            <a:r>
              <a:rPr lang="en-US" sz="2400" b="1" i="1" smtClean="0"/>
              <a:t>Pre-existing conditions are </a:t>
            </a:r>
            <a:r>
              <a:rPr lang="en-US" sz="2400" b="1" i="1" u="sng" smtClean="0"/>
              <a:t>not</a:t>
            </a:r>
            <a:r>
              <a:rPr lang="en-US" sz="2400" b="1" i="1" smtClean="0"/>
              <a:t> AEs.</a:t>
            </a:r>
          </a:p>
          <a:p>
            <a:pPr marL="114300" lvl="1" indent="0">
              <a:spcBef>
                <a:spcPct val="50000"/>
              </a:spcBef>
              <a:buFont typeface="Wingdings" pitchFamily="2" charset="2"/>
              <a:buNone/>
              <a:defRPr/>
            </a:pPr>
            <a:r>
              <a:rPr lang="en-US" sz="2400" b="1" i="1" smtClean="0"/>
              <a:t>However, if a pre-existing condition worsens in severity and/or frequency after randomization, the worsened condition is an AE.</a:t>
            </a:r>
          </a:p>
          <a:p>
            <a:pPr marL="114300" lvl="1" indent="0">
              <a:buFont typeface="Wingdings" pitchFamily="2" charset="2"/>
              <a:buNone/>
              <a:defRPr/>
            </a:pPr>
            <a:endParaRPr lang="en-US" sz="2400" b="1" i="1" smtClean="0"/>
          </a:p>
        </p:txBody>
      </p:sp>
      <p:sp>
        <p:nvSpPr>
          <p:cNvPr id="287746" name="Rectangle 4"/>
          <p:cNvSpPr>
            <a:spLocks noGrp="1" noChangeArrowheads="1"/>
          </p:cNvSpPr>
          <p:nvPr>
            <p:ph type="title"/>
          </p:nvPr>
        </p:nvSpPr>
        <p:spPr>
          <a:xfrm>
            <a:off x="304800" y="457200"/>
            <a:ext cx="8610600" cy="914400"/>
          </a:xfrm>
        </p:spPr>
        <p:txBody>
          <a:bodyPr/>
          <a:lstStyle/>
          <a:p>
            <a:pPr>
              <a:defRPr/>
            </a:pPr>
            <a:r>
              <a:rPr lang="en-US" dirty="0" smtClean="0"/>
              <a:t>Definition: Pre-Existing Condition</a:t>
            </a:r>
          </a:p>
        </p:txBody>
      </p:sp>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MTN 028 Unique Considerations</a:t>
            </a:r>
            <a:endParaRPr lang="en-US" dirty="0"/>
          </a:p>
        </p:txBody>
      </p:sp>
      <p:sp>
        <p:nvSpPr>
          <p:cNvPr id="3" name="Content Placeholder 2"/>
          <p:cNvSpPr>
            <a:spLocks noGrp="1"/>
          </p:cNvSpPr>
          <p:nvPr>
            <p:ph idx="1"/>
          </p:nvPr>
        </p:nvSpPr>
        <p:spPr/>
        <p:txBody>
          <a:bodyPr/>
          <a:lstStyle/>
          <a:p>
            <a:r>
              <a:rPr lang="en-US" sz="2800" dirty="0" smtClean="0"/>
              <a:t>Bleeding events</a:t>
            </a:r>
          </a:p>
          <a:p>
            <a:pPr lvl="1"/>
            <a:r>
              <a:rPr lang="en-US" sz="2400" dirty="0" smtClean="0"/>
              <a:t>Handled like a headache</a:t>
            </a:r>
          </a:p>
          <a:p>
            <a:pPr lvl="1"/>
            <a:r>
              <a:rPr lang="en-US" sz="2400" dirty="0" smtClean="0"/>
              <a:t>Participant to assess whether anything was different about her menses (no detailed collection)</a:t>
            </a:r>
          </a:p>
          <a:p>
            <a:r>
              <a:rPr lang="en-US" sz="2800" dirty="0" smtClean="0"/>
              <a:t>Urinalysis findings</a:t>
            </a:r>
          </a:p>
          <a:p>
            <a:pPr lvl="1"/>
            <a:r>
              <a:rPr lang="en-US" sz="2400" dirty="0" smtClean="0"/>
              <a:t>Capture </a:t>
            </a:r>
            <a:r>
              <a:rPr lang="en-US" sz="2400" dirty="0" err="1" smtClean="0"/>
              <a:t>gradeable</a:t>
            </a:r>
            <a:r>
              <a:rPr lang="en-US" sz="2400" dirty="0" smtClean="0"/>
              <a:t> events (proteinuria)</a:t>
            </a:r>
          </a:p>
          <a:p>
            <a:pPr lvl="1"/>
            <a:r>
              <a:rPr lang="en-US" sz="2400" dirty="0" smtClean="0"/>
              <a:t>Consider evaluation of clinically significant results (hematuria)</a:t>
            </a:r>
          </a:p>
          <a:p>
            <a:r>
              <a:rPr lang="en-US" sz="2800" dirty="0" smtClean="0"/>
              <a:t>Biopsy related AEs</a:t>
            </a:r>
          </a:p>
          <a:p>
            <a:pPr lvl="1"/>
            <a:r>
              <a:rPr lang="en-US" sz="2400" dirty="0" smtClean="0"/>
              <a:t>Pain and/or bleeding beyond what is expected</a:t>
            </a:r>
          </a:p>
          <a:p>
            <a:pPr lvl="1"/>
            <a:r>
              <a:rPr lang="en-US" sz="2400" dirty="0" smtClean="0"/>
              <a:t>Not related to study product</a:t>
            </a:r>
          </a:p>
        </p:txBody>
      </p:sp>
    </p:spTree>
    <p:extLst>
      <p:ext uri="{BB962C8B-B14F-4D97-AF65-F5344CB8AC3E}">
        <p14:creationId xmlns:p14="http://schemas.microsoft.com/office/powerpoint/2010/main" val="2975859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3"/>
          <p:cNvSpPr>
            <a:spLocks noGrp="1" noChangeArrowheads="1"/>
          </p:cNvSpPr>
          <p:nvPr>
            <p:ph type="body" idx="1"/>
          </p:nvPr>
        </p:nvSpPr>
        <p:spPr>
          <a:xfrm>
            <a:off x="152400" y="1676400"/>
            <a:ext cx="8839200" cy="5029200"/>
          </a:xfrm>
        </p:spPr>
        <p:txBody>
          <a:bodyPr/>
          <a:lstStyle/>
          <a:p>
            <a:pPr marL="457200" indent="-457200" algn="ctr">
              <a:buClr>
                <a:schemeClr val="tx1"/>
              </a:buClr>
              <a:buFont typeface="Wingdings" pitchFamily="2" charset="2"/>
              <a:buNone/>
            </a:pPr>
            <a:r>
              <a:rPr lang="en-US" sz="2800" b="1" dirty="0" smtClean="0">
                <a:solidFill>
                  <a:schemeClr val="accent2"/>
                </a:solidFill>
              </a:rPr>
              <a:t>Pelvic Exam Finding AEs</a:t>
            </a:r>
          </a:p>
          <a:p>
            <a:pPr marL="457200" indent="-457200"/>
            <a:r>
              <a:rPr lang="en-US" sz="2600" dirty="0" smtClean="0"/>
              <a:t>Report any and all new </a:t>
            </a:r>
            <a:r>
              <a:rPr lang="en-US" sz="2600" u="sng" dirty="0" smtClean="0"/>
              <a:t>abnormal</a:t>
            </a:r>
            <a:r>
              <a:rPr lang="en-US" sz="2600" dirty="0" smtClean="0"/>
              <a:t> findings as AEs</a:t>
            </a:r>
          </a:p>
          <a:p>
            <a:pPr marL="914400" lvl="1" indent="-342900"/>
            <a:r>
              <a:rPr lang="en-US" sz="2600" dirty="0" smtClean="0"/>
              <a:t>Specify anatomical location (e.g., vulvar, vaginal, cervical)</a:t>
            </a:r>
          </a:p>
          <a:p>
            <a:pPr marL="914400" lvl="1" indent="-342900"/>
            <a:r>
              <a:rPr lang="en-US" sz="2600" dirty="0" smtClean="0"/>
              <a:t>Use finding term as it appears in FGGT </a:t>
            </a:r>
            <a:r>
              <a:rPr lang="en-US" sz="2600" i="1" dirty="0" smtClean="0"/>
              <a:t>or </a:t>
            </a:r>
            <a:r>
              <a:rPr lang="en-US" sz="2600" dirty="0" smtClean="0"/>
              <a:t>Pelvic Exam CRF, </a:t>
            </a:r>
            <a:r>
              <a:rPr lang="en-US" sz="2600" i="1" dirty="0" smtClean="0"/>
              <a:t>whichever is more specific</a:t>
            </a:r>
          </a:p>
          <a:p>
            <a:pPr marL="914400" lvl="1" indent="-342900"/>
            <a:r>
              <a:rPr lang="en-US" sz="2600" dirty="0" smtClean="0"/>
              <a:t>For example, do not report “genital sore.” Instead, report “vaginal ulcer.”</a:t>
            </a:r>
          </a:p>
          <a:p>
            <a:pPr marL="914400" lvl="1" indent="-342900"/>
            <a:r>
              <a:rPr lang="en-US" sz="2600" dirty="0" smtClean="0"/>
              <a:t>Do not report normal variants</a:t>
            </a:r>
          </a:p>
          <a:p>
            <a:pPr marL="457200" indent="-457200"/>
            <a:endParaRPr lang="en-US" sz="2600" dirty="0" smtClean="0"/>
          </a:p>
        </p:txBody>
      </p:sp>
      <p:sp>
        <p:nvSpPr>
          <p:cNvPr id="349186" name="Rectangle 5"/>
          <p:cNvSpPr>
            <a:spLocks noGrp="1" noChangeArrowheads="1"/>
          </p:cNvSpPr>
          <p:nvPr>
            <p:ph type="title"/>
          </p:nvPr>
        </p:nvSpPr>
        <p:spPr>
          <a:xfrm>
            <a:off x="304800" y="533400"/>
            <a:ext cx="8610600" cy="762000"/>
          </a:xfrm>
        </p:spPr>
        <p:txBody>
          <a:bodyPr/>
          <a:lstStyle/>
          <a:p>
            <a:r>
              <a:rPr lang="en-US" dirty="0" smtClean="0"/>
              <a:t>Describing AEs- verbatim terms</a:t>
            </a:r>
          </a:p>
        </p:txBody>
      </p:sp>
    </p:spTree>
    <p:custDataLst>
      <p:tags r:id="rId1"/>
    </p:custDataLst>
    <p:extLst>
      <p:ext uri="{BB962C8B-B14F-4D97-AF65-F5344CB8AC3E}">
        <p14:creationId xmlns:p14="http://schemas.microsoft.com/office/powerpoint/2010/main" val="2695690256"/>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ef89b625-aa05-45b0-87db-906fc028dbaa">2</Status>
    <SharedWithUsers xmlns="aa032575-9ce6-428b-8cef-8f81022fcf1e">
      <UserInfo>
        <DisplayName/>
        <AccountId xsi:nil="true"/>
        <AccountType/>
      </UserInfo>
    </SharedWithUsers>
    <DocType xmlns="ef89b625-aa05-45b0-87db-906fc028dbaa">Presentations</DocType>
    <Day xmlns="ef89b625-aa05-45b0-87db-906fc028dbaa">Day 2</Day>
    <Training xmlns="ef89b625-aa05-45b0-87db-906fc028dbaa">Study Specific</Training>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2EA0D9D02F5D2448E43E828B9ADF8F1" ma:contentTypeVersion="" ma:contentTypeDescription="Create a new document." ma:contentTypeScope="" ma:versionID="5a934086554f51505b018c2be7f8bf76">
  <xsd:schema xmlns:xsd="http://www.w3.org/2001/XMLSchema" xmlns:xs="http://www.w3.org/2001/XMLSchema" xmlns:p="http://schemas.microsoft.com/office/2006/metadata/properties" xmlns:ns2="ef89b625-aa05-45b0-87db-906fc028dbaa" xmlns:ns3="aa032575-9ce6-428b-8cef-8f81022fcf1e" xmlns:ns4="c3733441-67ed-4aa1-9206-79864f23f418" xmlns:ns5="0cdb9d7b-3bdb-4b1c-be50-7737cb6ee7a2" targetNamespace="http://schemas.microsoft.com/office/2006/metadata/properties" ma:root="true" ma:fieldsID="b845d84993c8f7803911e8d05c575a68" ns2:_="" ns3:_="" ns4:_="" ns5:_="">
    <xsd:import namespace="ef89b625-aa05-45b0-87db-906fc028dbaa"/>
    <xsd:import namespace="aa032575-9ce6-428b-8cef-8f81022fcf1e"/>
    <xsd:import namespace="c3733441-67ed-4aa1-9206-79864f23f418"/>
    <xsd:import namespace="0cdb9d7b-3bdb-4b1c-be50-7737cb6ee7a2"/>
    <xsd:element name="properties">
      <xsd:complexType>
        <xsd:sequence>
          <xsd:element name="documentManagement">
            <xsd:complexType>
              <xsd:all>
                <xsd:element ref="ns2:Training"/>
                <xsd:element ref="ns2:DocType" minOccurs="0"/>
                <xsd:element ref="ns2:Day" minOccurs="0"/>
                <xsd:element ref="ns2:Status" minOccurs="0"/>
                <xsd:element ref="ns3:SharedWithUsers" minOccurs="0"/>
                <xsd:element ref="ns4:SharingHintHash" minOccurs="0"/>
                <xsd:element ref="ns5: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9b625-aa05-45b0-87db-906fc028dbaa" elementFormDefault="qualified">
    <xsd:import namespace="http://schemas.microsoft.com/office/2006/documentManagement/types"/>
    <xsd:import namespace="http://schemas.microsoft.com/office/infopath/2007/PartnerControls"/>
    <xsd:element name="Training" ma:index="8" ma:displayName="Training" ma:format="Dropdown" ma:internalName="Training">
      <xsd:simpleType>
        <xsd:restriction base="dms:Choice">
          <xsd:enumeration value="Refresher"/>
          <xsd:enumeration value="Study Specific"/>
          <xsd:enumeration value="Other"/>
        </xsd:restriction>
      </xsd:simpleType>
    </xsd:element>
    <xsd:element name="DocType" ma:index="9" nillable="true" ma:displayName="DocType" ma:format="Dropdown" ma:internalName="DocType">
      <xsd:simpleType>
        <xsd:restriction base="dms:Choice">
          <xsd:enumeration value="Agenda"/>
          <xsd:enumeration value="Attendee List"/>
          <xsd:enumeration value="Evaluations"/>
          <xsd:enumeration value="Presentations"/>
          <xsd:enumeration value="Logistics"/>
          <xsd:enumeration value="Handouts"/>
          <xsd:enumeration value="Report"/>
          <xsd:enumeration value="Other"/>
        </xsd:restriction>
      </xsd:simpleType>
    </xsd:element>
    <xsd:element name="Day" ma:index="10" nillable="true" ma:displayName="Day" ma:description="For multi-day trainings (optional)" ma:internalName="Day">
      <xsd:simpleType>
        <xsd:restriction base="dms:Text">
          <xsd:maxLength value="255"/>
        </xsd:restriction>
      </xsd:simpleType>
    </xsd:element>
    <xsd:element name="Status" ma:index="11" nillable="true" ma:displayName="Status" ma:list="{e2cd79eb-b003-4bd1-8c3e-a86b5cdd2e28}" ma:internalName="Status"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aa032575-9ce6-428b-8cef-8f81022fcf1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3733441-67ed-4aa1-9206-79864f23f418" elementFormDefault="qualified">
    <xsd:import namespace="http://schemas.microsoft.com/office/2006/documentManagement/types"/>
    <xsd:import namespace="http://schemas.microsoft.com/office/infopath/2007/PartnerControls"/>
    <xsd:element name="SharingHintHash" ma:index="13"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391508-4DE7-457E-A1EC-09BDAF6556EB}"/>
</file>

<file path=customXml/itemProps2.xml><?xml version="1.0" encoding="utf-8"?>
<ds:datastoreItem xmlns:ds="http://schemas.openxmlformats.org/officeDocument/2006/customXml" ds:itemID="{FF00A327-598A-4050-A852-BCB7A47AB4FE}"/>
</file>

<file path=customXml/itemProps3.xml><?xml version="1.0" encoding="utf-8"?>
<ds:datastoreItem xmlns:ds="http://schemas.openxmlformats.org/officeDocument/2006/customXml" ds:itemID="{4426BD12-39EC-4719-9085-F0ABBBB2ACF5}"/>
</file>

<file path=docProps/app.xml><?xml version="1.0" encoding="utf-8"?>
<Properties xmlns="http://schemas.openxmlformats.org/officeDocument/2006/extended-properties" xmlns:vt="http://schemas.openxmlformats.org/officeDocument/2006/docPropsVTypes">
  <Template/>
  <TotalTime>3545</TotalTime>
  <Words>1252</Words>
  <Application>Microsoft Office PowerPoint</Application>
  <PresentationFormat>On-screen Show (4:3)</PresentationFormat>
  <Paragraphs>171</Paragraphs>
  <Slides>26</Slides>
  <Notes>17</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Quadrant</vt:lpstr>
      <vt:lpstr> AE/SAE/EAE  Identification and Reporting</vt:lpstr>
      <vt:lpstr>Presentation Overview</vt:lpstr>
      <vt:lpstr>PSRT Query Process</vt:lpstr>
      <vt:lpstr>Your Protocol Safety Physicians</vt:lpstr>
      <vt:lpstr>The Members of the PSRT</vt:lpstr>
      <vt:lpstr>Definition: Adverse Event</vt:lpstr>
      <vt:lpstr>Definition: Pre-Existing Condition</vt:lpstr>
      <vt:lpstr>MTN 028 Unique Considerations</vt:lpstr>
      <vt:lpstr>Describing AEs- verbatim terms</vt:lpstr>
      <vt:lpstr>AE Severity </vt:lpstr>
      <vt:lpstr>Adverse Event Relationship</vt:lpstr>
      <vt:lpstr>Relatedness: Factors to Consider</vt:lpstr>
      <vt:lpstr>Adverse Event Outcome</vt:lpstr>
      <vt:lpstr>Adverse Event Outcome</vt:lpstr>
      <vt:lpstr>AE Follow-up after Termination</vt:lpstr>
      <vt:lpstr>Definition: Serious Adverse Event</vt:lpstr>
      <vt:lpstr>Definition: Expedited Adverse Event</vt:lpstr>
      <vt:lpstr>EAE Reporting</vt:lpstr>
      <vt:lpstr>EAE Reporting, cont.</vt:lpstr>
      <vt:lpstr>PowerPoint Presentation</vt:lpstr>
      <vt:lpstr>FGGT</vt:lpstr>
      <vt:lpstr>PowerPoint Presentation</vt:lpstr>
      <vt:lpstr>Case 1</vt:lpstr>
      <vt:lpstr>Case 1</vt:lpstr>
      <vt:lpstr>Case 1</vt:lpstr>
      <vt:lpstr>Case 2</vt:lpstr>
    </vt:vector>
  </TitlesOfParts>
  <Company>MTN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rullcm</dc:creator>
  <cp:lastModifiedBy>Devika Singh</cp:lastModifiedBy>
  <cp:revision>192</cp:revision>
  <cp:lastPrinted>2012-11-01T19:18:33Z</cp:lastPrinted>
  <dcterms:created xsi:type="dcterms:W3CDTF">2008-01-29T12:38:48Z</dcterms:created>
  <dcterms:modified xsi:type="dcterms:W3CDTF">2015-05-29T02:54:11Z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0x010100D2EA0D9D02F5D2448E43E828B9ADF8F1</vt:lpwstr>
  </property>
  <property fmtid="{D5CDD505-2E9C-101B-9397-08002B2CF9AE}" pid="4" name="_AdHocReviewCycleID">
    <vt:i4>-1828143567</vt:i4>
  </property>
  <property fmtid="{D5CDD505-2E9C-101B-9397-08002B2CF9AE}" pid="5" name="_EmailSubject">
    <vt:lpwstr>MTN-028 Training Materials - Day 2 (1 of 1)</vt:lpwstr>
  </property>
  <property fmtid="{D5CDD505-2E9C-101B-9397-08002B2CF9AE}" pid="6" name="_AuthorEmail">
    <vt:lpwstr>KGomez@fhi360.org</vt:lpwstr>
  </property>
  <property fmtid="{D5CDD505-2E9C-101B-9397-08002B2CF9AE}" pid="7" name="_AuthorEmailDisplayName">
    <vt:lpwstr>Kailazarid Gomez Feliciano</vt:lpwstr>
  </property>
  <property fmtid="{D5CDD505-2E9C-101B-9397-08002B2CF9AE}" pid="8" name="_PreviousAdHocReviewCycleID">
    <vt:i4>1053023740</vt:i4>
  </property>
</Properties>
</file>